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7" r:id="rId4"/>
  </p:sldMasterIdLst>
  <p:notesMasterIdLst>
    <p:notesMasterId r:id="rId39"/>
  </p:notesMasterIdLst>
  <p:sldIdLst>
    <p:sldId id="462" r:id="rId5"/>
    <p:sldId id="484" r:id="rId6"/>
    <p:sldId id="485" r:id="rId7"/>
    <p:sldId id="486" r:id="rId8"/>
    <p:sldId id="487" r:id="rId9"/>
    <p:sldId id="488" r:id="rId10"/>
    <p:sldId id="489" r:id="rId11"/>
    <p:sldId id="490" r:id="rId12"/>
    <p:sldId id="491" r:id="rId13"/>
    <p:sldId id="492" r:id="rId14"/>
    <p:sldId id="493" r:id="rId15"/>
    <p:sldId id="494" r:id="rId16"/>
    <p:sldId id="495" r:id="rId17"/>
    <p:sldId id="496" r:id="rId18"/>
    <p:sldId id="497" r:id="rId19"/>
    <p:sldId id="498"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513" r:id="rId35"/>
    <p:sldId id="514" r:id="rId36"/>
    <p:sldId id="515" r:id="rId37"/>
    <p:sldId id="457" r:id="rId38"/>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 intro" id="{578B373C-ABEF-6643-A192-8C4C55564F32}">
          <p14:sldIdLst>
            <p14:sldId id="462"/>
          </p14:sldIdLst>
        </p14:section>
        <p14:section name="Introduction" id="{F66F788D-47DF-D04E-8C61-B37DDC31B106}">
          <p14:sldIdLst>
            <p14:sldId id="484"/>
            <p14:sldId id="485"/>
            <p14:sldId id="486"/>
          </p14:sldIdLst>
        </p14:section>
        <p14:section name="WildFly Swarm" id="{8E71EA9F-DCBD-1D4D-BC2A-399B69B05787}">
          <p14:sldIdLst>
            <p14:sldId id="487"/>
            <p14:sldId id="488"/>
            <p14:sldId id="489"/>
            <p14:sldId id="490"/>
          </p14:sldIdLst>
        </p14:section>
        <p14:section name="Fargate and ECS" id="{2BC32292-68A4-1C49-AED1-63BE09C76151}">
          <p14:sldIdLst>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Lst>
        </p14:section>
        <p14:section name="Kubernetes" id="{6A47BF3F-B624-A641-A6A1-D75D8DBB740E}">
          <p14:sldIdLst/>
        </p14:section>
        <p14:section name="Lambda" id="{19B6AF78-C999-E946-9352-94D0F06531D5}">
          <p14:sldIdLst>
            <p14:sldId id="457"/>
          </p14:sldIdLst>
        </p14:section>
      </p14:sectionLst>
    </p:ext>
    <p:ext uri="{EFAFB233-063F-42B5-8137-9DF3F51BA10A}">
      <p15:sldGuideLst xmlns:p15="http://schemas.microsoft.com/office/powerpoint/2012/main">
        <p15:guide id="2" pos="2856" userDrawn="1">
          <p15:clr>
            <a:srgbClr val="A4A3A4"/>
          </p15:clr>
        </p15:guide>
        <p15:guide id="4" pos="5496" userDrawn="1">
          <p15:clr>
            <a:srgbClr val="A4A3A4"/>
          </p15:clr>
        </p15:guide>
        <p15:guide id="5" pos="240" userDrawn="1">
          <p15:clr>
            <a:srgbClr val="A4A3A4"/>
          </p15:clr>
        </p15:guide>
        <p15:guide id="6" orient="horz" pos="16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 Cooley" initials="JC" lastIdx="5" clrIdx="0">
    <p:extLst/>
  </p:cmAuthor>
  <p:cmAuthor id="2" name="Deepak Dayama" initials="DD" lastIdx="2" clrIdx="1">
    <p:extLst/>
  </p:cmAuthor>
  <p:cmAuthor id="3" name="Deepak Dayama" initials="DD [2]" lastIdx="1" clrIdx="2">
    <p:extLst/>
  </p:cmAuthor>
  <p:cmAuthor id="4" name="Deepak Dayama" initials="DD [3]" lastIdx="1" clrIdx="3">
    <p:extLst/>
  </p:cmAuthor>
  <p:cmAuthor id="5" name="Anthony Suarez" initials="AJS" lastIdx="3" clrIdx="4">
    <p:extLst/>
  </p:cmAuthor>
  <p:cmAuthor id="6" name="Anthony Suarez" initials="AJS [2]" lastIdx="1" clrIdx="5">
    <p:extLst/>
  </p:cmAuthor>
  <p:cmAuthor id="7" name="Anthony Suarez" initials="AJS [3]" lastIdx="1" clrIdx="6">
    <p:extLst/>
  </p:cmAuthor>
  <p:cmAuthor id="8" name="Anthony Suarez" initials="AJS [4]" lastIdx="1" clrIdx="7">
    <p:extLst/>
  </p:cmAuthor>
  <p:cmAuthor id="9" name="Anthony Suarez" initials="AJS [5]" lastIdx="1" clrIdx="8">
    <p:extLst/>
  </p:cmAuthor>
  <p:cmAuthor id="10" name="Anthony Suarez" initials="AJS [6]" lastIdx="1" clrIdx="9">
    <p:extLst/>
  </p:cmAuthor>
  <p:cmAuthor id="11" name="Anthony Suarez" initials="AJS [7]" lastIdx="1" clrIdx="10">
    <p:extLst/>
  </p:cmAuthor>
  <p:cmAuthor id="12" name="Anthony Suarez" initials="AJS [8]" lastIdx="1" clrIdx="11">
    <p:extLst/>
  </p:cmAuthor>
  <p:cmAuthor id="13" name="Anthony Suarez" initials="AJS [9]" lastIdx="1" clrIdx="12">
    <p:extLst/>
  </p:cmAuthor>
  <p:cmAuthor id="14" name="Anthony Suarez" initials="AJS [10]" lastIdx="1" clrIdx="13">
    <p:extLst/>
  </p:cmAuthor>
  <p:cmAuthor id="15" name="Anthony Suarez" initials="AS" lastIdx="1" clrIdx="14">
    <p:extLst/>
  </p:cmAuthor>
  <p:cmAuthor id="16" name="Kaylee McAvoy" initials="KM" lastIdx="31" clrIdx="1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466"/>
    <a:srgbClr val="191919"/>
    <a:srgbClr val="262626"/>
    <a:srgbClr val="000000"/>
    <a:srgbClr val="353535"/>
    <a:srgbClr val="392656"/>
    <a:srgbClr val="4C3D26"/>
    <a:srgbClr val="232323"/>
    <a:srgbClr val="FFCE3C"/>
    <a:srgbClr val="FFD59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autoAdjust="0"/>
    <p:restoredTop sz="74035" autoAdjust="0"/>
  </p:normalViewPr>
  <p:slideViewPr>
    <p:cSldViewPr snapToGrid="0" snapToObjects="1">
      <p:cViewPr varScale="1">
        <p:scale>
          <a:sx n="127" d="100"/>
          <a:sy n="127" d="100"/>
        </p:scale>
        <p:origin x="1512" y="176"/>
      </p:cViewPr>
      <p:guideLst>
        <p:guide pos="2856"/>
        <p:guide pos="5496"/>
        <p:guide pos="240"/>
        <p:guide orient="horz" pos="1620"/>
      </p:guideLst>
    </p:cSldViewPr>
  </p:slideViewPr>
  <p:outlineViewPr>
    <p:cViewPr>
      <p:scale>
        <a:sx n="33" d="100"/>
        <a:sy n="33" d="100"/>
      </p:scale>
      <p:origin x="0" y="-5166"/>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100" d="100"/>
          <a:sy n="100" d="100"/>
        </p:scale>
        <p:origin x="2352" y="5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D7911CA-14EA-4514-A7F8-BF93058B14F7}" type="datetimeFigureOut">
              <a:rPr lang="en-US" smtClean="0"/>
              <a:t>3/10/18</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AFC19F9-0583-4F75-8340-179CC39A694D}" type="slidenum">
              <a:rPr lang="en-US" smtClean="0"/>
              <a:t>‹#›</a:t>
            </a:fld>
            <a:endParaRPr lang="en-US" dirty="0"/>
          </a:p>
        </p:txBody>
      </p:sp>
    </p:spTree>
    <p:extLst>
      <p:ext uri="{BB962C8B-B14F-4D97-AF65-F5344CB8AC3E}">
        <p14:creationId xmlns:p14="http://schemas.microsoft.com/office/powerpoint/2010/main" val="294231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a:t>
            </a:r>
          </a:p>
          <a:p>
            <a:r>
              <a:rPr lang="en-US" dirty="0"/>
              <a:t>As your application’s infrastructure grows and scales, well-managed container scheduling is critical to ensuring high-availability and resource optimization. In this session, we will deep dive into the challenges and opportunities around container scheduling, as well as the different tools available within Amazon ECS and AWS to carry out efficient container scheduling. We will discuss patterns for container scheduling available with Amazon ECS and the Blox scheduling framework</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02046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each of you, are the critical key to our innovation. We love to listen to customers (you), understand your use cases, learn, use those ideas to fuel our experimentation and find ways to then build innovative new features to solve the problems and challenges we are hearing about. We get those features into your hands, and then the fly wheel spins again </a:t>
            </a:r>
            <a:r>
              <a:rPr lang="mr-IN" baseline="0" dirty="0"/>
              <a:t>–</a:t>
            </a:r>
            <a:r>
              <a:rPr lang="en-US" baseline="0" dirty="0"/>
              <a:t> with new feedback, ideas, use cases, etc.</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This process has helped us to deliver over 50 new features since 2015.</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One of the most prominent things we’ve heard from our ECS customers is that you would love to only have to think about the container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or application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and not have to manage any of the underlying EC2 infrastructure.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2037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took this feedback</a:t>
            </a:r>
            <a:r>
              <a:rPr lang="en-US" baseline="0" dirty="0"/>
              <a:t> and have worked hard over the past year to build a technology that allows customers to focus entirely on their applications and work with their applications directly at the container or task-level.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349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67280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4966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5022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398944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54102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142552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258730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82367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765391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65264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403110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272964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28</a:t>
            </a:fld>
            <a:endParaRPr lang="en-US" dirty="0"/>
          </a:p>
        </p:txBody>
      </p:sp>
    </p:spTree>
    <p:extLst>
      <p:ext uri="{BB962C8B-B14F-4D97-AF65-F5344CB8AC3E}">
        <p14:creationId xmlns:p14="http://schemas.microsoft.com/office/powerpoint/2010/main" val="3461268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6315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4086552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2168955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58729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912834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533" name="Shape 533"/>
          <p:cNvSpPr>
            <a:spLocks noGrp="1"/>
          </p:cNvSpPr>
          <p:nvPr>
            <p:ph type="body" sz="quarter" idx="1"/>
          </p:nvPr>
        </p:nvSpPr>
        <p:spPr>
          <a:prstGeom prst="rect">
            <a:avLst/>
          </a:prstGeom>
        </p:spPr>
        <p:txBody>
          <a:bodyPr/>
          <a:lstStyle/>
          <a:p>
            <a:r>
              <a:rPr lang="en-US" sz="1200" dirty="0"/>
              <a:t>Thank</a:t>
            </a:r>
            <a:r>
              <a:rPr lang="en-US" sz="1200" baseline="0" dirty="0"/>
              <a:t> you very much for listening to our session. We are very excited to get Fargate to you and we ALWAYS love to hear feedback from our customers.</a:t>
            </a:r>
            <a:endParaRPr lang="en-US" sz="1200" dirty="0"/>
          </a:p>
          <a:p>
            <a:br>
              <a:rPr lang="en-US" sz="1200" dirty="0"/>
            </a:br>
            <a:endParaRPr lang="en-US" sz="1200" spc="300" dirty="0">
              <a:latin typeface="Amazon Ember Light" charset="0"/>
              <a:ea typeface="Amazon Ember Light" charset="0"/>
              <a:cs typeface="Amazon Ember Light"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7017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0731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366580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about 3 years ago, November</a:t>
            </a:r>
            <a:r>
              <a:rPr lang="en-US" baseline="0" dirty="0"/>
              <a:t> 2014,</a:t>
            </a:r>
            <a:r>
              <a:rPr lang="en-US" dirty="0"/>
              <a:t> that we were here</a:t>
            </a:r>
            <a:r>
              <a:rPr lang="en-US" baseline="0" dirty="0"/>
              <a:t> announcing 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52067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318738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learned that customers love containers.</a:t>
            </a:r>
            <a:r>
              <a:rPr lang="en-US" baseline="0" dirty="0"/>
              <a:t> Why?</a:t>
            </a:r>
          </a:p>
          <a:p>
            <a:endParaRPr lang="en-US" baseline="0" dirty="0"/>
          </a:p>
          <a:p>
            <a:r>
              <a:rPr lang="en-US" dirty="0"/>
              <a:t>Packaging </a:t>
            </a:r>
            <a:r>
              <a:rPr lang="mr-IN" dirty="0"/>
              <a:t>–</a:t>
            </a:r>
            <a:r>
              <a:rPr lang="en-US" dirty="0"/>
              <a:t> simple to think about, easy</a:t>
            </a:r>
            <a:r>
              <a:rPr lang="en-US" baseline="0" dirty="0"/>
              <a:t> to model out applications at the component-level, eases the journey to running microservices or 12-factor apps</a:t>
            </a:r>
            <a:endParaRPr lang="en-US" dirty="0"/>
          </a:p>
          <a:p>
            <a:r>
              <a:rPr lang="en-US" dirty="0"/>
              <a:t>Distribution </a:t>
            </a:r>
            <a:r>
              <a:rPr lang="mr-IN" dirty="0"/>
              <a:t>–</a:t>
            </a:r>
            <a:r>
              <a:rPr lang="en-US" dirty="0"/>
              <a:t> generally the container image, which encapsulates everything you need to run your application, is stored</a:t>
            </a:r>
            <a:r>
              <a:rPr lang="en-US" baseline="0" dirty="0"/>
              <a:t> in a small, light-weight image that can be run on nearly any machine in a repeatable way</a:t>
            </a:r>
            <a:endParaRPr lang="en-US" dirty="0"/>
          </a:p>
          <a:p>
            <a:r>
              <a:rPr lang="en-US" dirty="0"/>
              <a:t>Immutable Infrastructure </a:t>
            </a:r>
            <a:r>
              <a:rPr lang="mr-IN" dirty="0"/>
              <a:t>–</a:t>
            </a:r>
            <a:r>
              <a:rPr lang="en-US" dirty="0"/>
              <a:t> with the packaging and distribution come</a:t>
            </a:r>
            <a:r>
              <a:rPr lang="en-US" baseline="0" dirty="0"/>
              <a:t> a simple way to run immutable infrastructure where you can scale up or down based on requirements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422356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1924676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8551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5733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4042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dirty="0"/>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dirty="0"/>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7953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dirty="0"/>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260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8306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188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62277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239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textur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CAB53-BD5D-4920-9382-EF550B32943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52040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67348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84432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987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2023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398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6368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087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140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6301694"/>
      </p:ext>
    </p:extLst>
  </p:cSld>
  <p:clrMap bg1="dk1" tx1="lt1" bg2="dk2" tx2="lt2" accent1="accent1" accent2="accent2" accent3="accent3" accent4="accent4" accent5="accent5" accent6="accent6" hlink="hlink" folHlink="folHlink"/>
  <p:sldLayoutIdLst>
    <p:sldLayoutId id="2147483658" r:id="rId1"/>
    <p:sldLayoutId id="2147483674" r:id="rId2"/>
    <p:sldLayoutId id="2147483675"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4.wdp"/><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1.tiff"/><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0.tiff"/><Relationship Id="rId4" Type="http://schemas.openxmlformats.org/officeDocument/2006/relationships/image" Target="../media/image39.png"/><Relationship Id="rId9" Type="http://schemas.openxmlformats.org/officeDocument/2006/relationships/image" Target="../media/image42.emf"/></Relationships>
</file>

<file path=ppt/slides/_rels/slide3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4800" dirty="0"/>
              <a:t>Deploying Microservices using AWS Compute</a:t>
            </a:r>
          </a:p>
        </p:txBody>
      </p:sp>
    </p:spTree>
    <p:extLst>
      <p:ext uri="{BB962C8B-B14F-4D97-AF65-F5344CB8AC3E}">
        <p14:creationId xmlns:p14="http://schemas.microsoft.com/office/powerpoint/2010/main" val="192062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251998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LOVE CONTAINERS?</a:t>
            </a:r>
          </a:p>
        </p:txBody>
      </p:sp>
      <p:grpSp>
        <p:nvGrpSpPr>
          <p:cNvPr id="40" name="Group 4">
            <a:extLst>
              <a:ext uri="{FF2B5EF4-FFF2-40B4-BE49-F238E27FC236}">
                <a16:creationId xmlns:a16="http://schemas.microsoft.com/office/drawing/2014/main" id="{EEF37623-3D3F-4B71-B54C-6F37E785D699}"/>
              </a:ext>
            </a:extLst>
          </p:cNvPr>
          <p:cNvGrpSpPr>
            <a:grpSpLocks noChangeAspect="1"/>
          </p:cNvGrpSpPr>
          <p:nvPr/>
        </p:nvGrpSpPr>
        <p:grpSpPr bwMode="auto">
          <a:xfrm>
            <a:off x="1589207" y="1966102"/>
            <a:ext cx="615100" cy="700208"/>
            <a:chOff x="1107" y="1880"/>
            <a:chExt cx="318" cy="362"/>
          </a:xfrm>
        </p:grpSpPr>
        <p:sp>
          <p:nvSpPr>
            <p:cNvPr id="42" name="Freeform 5">
              <a:extLst>
                <a:ext uri="{FF2B5EF4-FFF2-40B4-BE49-F238E27FC236}">
                  <a16:creationId xmlns:a16="http://schemas.microsoft.com/office/drawing/2014/main" id="{5DFE2FB5-C12A-45B5-8C4B-1E74E0C6C322}"/>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1B35B788-D854-4A39-BDCA-D8F440105D1A}"/>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52E69080-30A4-48B3-BF2A-14A43DDB7923}"/>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 name="T8" fmla="*/ 87 w 174"/>
                <a:gd name="T9" fmla="*/ 0 h 98"/>
              </a:gdLst>
              <a:ahLst/>
              <a:cxnLst>
                <a:cxn ang="0">
                  <a:pos x="T0" y="T1"/>
                </a:cxn>
                <a:cxn ang="0">
                  <a:pos x="T2" y="T3"/>
                </a:cxn>
                <a:cxn ang="0">
                  <a:pos x="T4" y="T5"/>
                </a:cxn>
                <a:cxn ang="0">
                  <a:pos x="T6" y="T7"/>
                </a:cxn>
                <a:cxn ang="0">
                  <a:pos x="T8" y="T9"/>
                </a:cxn>
              </a:cxnLst>
              <a:rect l="0" t="0" r="r" b="b"/>
              <a:pathLst>
                <a:path w="174" h="98">
                  <a:moveTo>
                    <a:pt x="87" y="0"/>
                  </a:moveTo>
                  <a:lnTo>
                    <a:pt x="174" y="49"/>
                  </a:lnTo>
                  <a:lnTo>
                    <a:pt x="87" y="98"/>
                  </a:lnTo>
                  <a:lnTo>
                    <a:pt x="0" y="49"/>
                  </a:lnTo>
                  <a:lnTo>
                    <a:pt x="8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8">
              <a:extLst>
                <a:ext uri="{FF2B5EF4-FFF2-40B4-BE49-F238E27FC236}">
                  <a16:creationId xmlns:a16="http://schemas.microsoft.com/office/drawing/2014/main" id="{B025D39A-26D6-4141-9EDC-13D76DA5E39F}"/>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Lst>
              <a:ahLst/>
              <a:cxnLst>
                <a:cxn ang="0">
                  <a:pos x="T0" y="T1"/>
                </a:cxn>
                <a:cxn ang="0">
                  <a:pos x="T2" y="T3"/>
                </a:cxn>
                <a:cxn ang="0">
                  <a:pos x="T4" y="T5"/>
                </a:cxn>
                <a:cxn ang="0">
                  <a:pos x="T6" y="T7"/>
                </a:cxn>
              </a:cxnLst>
              <a:rect l="0" t="0" r="r" b="b"/>
              <a:pathLst>
                <a:path w="174" h="98">
                  <a:moveTo>
                    <a:pt x="87" y="0"/>
                  </a:moveTo>
                  <a:lnTo>
                    <a:pt x="174" y="49"/>
                  </a:lnTo>
                  <a:lnTo>
                    <a:pt x="87" y="98"/>
                  </a:lnTo>
                  <a:lnTo>
                    <a:pt x="0"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a:extLst>
                <a:ext uri="{FF2B5EF4-FFF2-40B4-BE49-F238E27FC236}">
                  <a16:creationId xmlns:a16="http://schemas.microsoft.com/office/drawing/2014/main" id="{1FF5CB0E-BD1F-4ADD-8773-987A42C3A32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 name="T8" fmla="*/ 87 w 87"/>
                <a:gd name="T9" fmla="*/ 98 h 147"/>
              </a:gdLst>
              <a:ahLst/>
              <a:cxnLst>
                <a:cxn ang="0">
                  <a:pos x="T0" y="T1"/>
                </a:cxn>
                <a:cxn ang="0">
                  <a:pos x="T2" y="T3"/>
                </a:cxn>
                <a:cxn ang="0">
                  <a:pos x="T4" y="T5"/>
                </a:cxn>
                <a:cxn ang="0">
                  <a:pos x="T6" y="T7"/>
                </a:cxn>
                <a:cxn ang="0">
                  <a:pos x="T8" y="T9"/>
                </a:cxn>
              </a:cxnLst>
              <a:rect l="0" t="0" r="r" b="b"/>
              <a:pathLst>
                <a:path w="87" h="147">
                  <a:moveTo>
                    <a:pt x="87" y="98"/>
                  </a:moveTo>
                  <a:lnTo>
                    <a:pt x="87" y="0"/>
                  </a:lnTo>
                  <a:lnTo>
                    <a:pt x="0" y="49"/>
                  </a:lnTo>
                  <a:lnTo>
                    <a:pt x="0" y="147"/>
                  </a:lnTo>
                  <a:lnTo>
                    <a:pt x="87" y="9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0">
              <a:extLst>
                <a:ext uri="{FF2B5EF4-FFF2-40B4-BE49-F238E27FC236}">
                  <a16:creationId xmlns:a16="http://schemas.microsoft.com/office/drawing/2014/main" id="{2D5A28F9-DE83-4A16-91D1-30971029E53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Lst>
              <a:ahLst/>
              <a:cxnLst>
                <a:cxn ang="0">
                  <a:pos x="T0" y="T1"/>
                </a:cxn>
                <a:cxn ang="0">
                  <a:pos x="T2" y="T3"/>
                </a:cxn>
                <a:cxn ang="0">
                  <a:pos x="T4" y="T5"/>
                </a:cxn>
                <a:cxn ang="0">
                  <a:pos x="T6" y="T7"/>
                </a:cxn>
              </a:cxnLst>
              <a:rect l="0" t="0" r="r" b="b"/>
              <a:pathLst>
                <a:path w="87" h="147">
                  <a:moveTo>
                    <a:pt x="87" y="98"/>
                  </a:moveTo>
                  <a:lnTo>
                    <a:pt x="87" y="0"/>
                  </a:lnTo>
                  <a:lnTo>
                    <a:pt x="0" y="49"/>
                  </a:lnTo>
                  <a:lnTo>
                    <a:pt x="0" y="1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2A69E4DA-A9B4-47D0-B482-5ADDFF05E7DF}"/>
                </a:ext>
              </a:extLst>
            </p:cNvPr>
            <p:cNvSpPr>
              <a:spLocks/>
            </p:cNvSpPr>
            <p:nvPr/>
          </p:nvSpPr>
          <p:spPr bwMode="auto">
            <a:xfrm>
              <a:off x="1107" y="1880"/>
              <a:ext cx="318" cy="362"/>
            </a:xfrm>
            <a:custGeom>
              <a:avLst/>
              <a:gdLst>
                <a:gd name="T0" fmla="*/ 159 w 318"/>
                <a:gd name="T1" fmla="*/ 362 h 362"/>
                <a:gd name="T2" fmla="*/ 0 w 318"/>
                <a:gd name="T3" fmla="*/ 271 h 362"/>
                <a:gd name="T4" fmla="*/ 0 w 318"/>
                <a:gd name="T5" fmla="*/ 90 h 362"/>
                <a:gd name="T6" fmla="*/ 159 w 318"/>
                <a:gd name="T7" fmla="*/ 0 h 362"/>
                <a:gd name="T8" fmla="*/ 318 w 318"/>
                <a:gd name="T9" fmla="*/ 90 h 362"/>
                <a:gd name="T10" fmla="*/ 318 w 318"/>
                <a:gd name="T11" fmla="*/ 271 h 362"/>
                <a:gd name="T12" fmla="*/ 159 w 318"/>
                <a:gd name="T13" fmla="*/ 362 h 362"/>
              </a:gdLst>
              <a:ahLst/>
              <a:cxnLst>
                <a:cxn ang="0">
                  <a:pos x="T0" y="T1"/>
                </a:cxn>
                <a:cxn ang="0">
                  <a:pos x="T2" y="T3"/>
                </a:cxn>
                <a:cxn ang="0">
                  <a:pos x="T4" y="T5"/>
                </a:cxn>
                <a:cxn ang="0">
                  <a:pos x="T6" y="T7"/>
                </a:cxn>
                <a:cxn ang="0">
                  <a:pos x="T8" y="T9"/>
                </a:cxn>
                <a:cxn ang="0">
                  <a:pos x="T10" y="T11"/>
                </a:cxn>
                <a:cxn ang="0">
                  <a:pos x="T12" y="T13"/>
                </a:cxn>
              </a:cxnLst>
              <a:rect l="0" t="0" r="r" b="b"/>
              <a:pathLst>
                <a:path w="318" h="362">
                  <a:moveTo>
                    <a:pt x="159" y="362"/>
                  </a:moveTo>
                  <a:lnTo>
                    <a:pt x="0" y="271"/>
                  </a:lnTo>
                  <a:lnTo>
                    <a:pt x="0" y="90"/>
                  </a:lnTo>
                  <a:lnTo>
                    <a:pt x="159" y="0"/>
                  </a:lnTo>
                  <a:lnTo>
                    <a:pt x="318" y="90"/>
                  </a:lnTo>
                  <a:lnTo>
                    <a:pt x="318" y="271"/>
                  </a:lnTo>
                  <a:lnTo>
                    <a:pt x="159" y="362"/>
                  </a:lnTo>
                  <a:close/>
                </a:path>
              </a:pathLst>
            </a:custGeom>
            <a:noFill/>
            <a:ln w="15875"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2">
              <a:extLst>
                <a:ext uri="{FF2B5EF4-FFF2-40B4-BE49-F238E27FC236}">
                  <a16:creationId xmlns:a16="http://schemas.microsoft.com/office/drawing/2014/main" id="{47A6BE2E-8A31-4B50-80AA-88CE4C06FBFB}"/>
                </a:ext>
              </a:extLst>
            </p:cNvPr>
            <p:cNvSpPr>
              <a:spLocks noEditPoints="1"/>
            </p:cNvSpPr>
            <p:nvPr/>
          </p:nvSpPr>
          <p:spPr bwMode="auto">
            <a:xfrm>
              <a:off x="1107" y="1880"/>
              <a:ext cx="318" cy="362"/>
            </a:xfrm>
            <a:custGeom>
              <a:avLst/>
              <a:gdLst>
                <a:gd name="T0" fmla="*/ 246 w 318"/>
                <a:gd name="T1" fmla="*/ 230 h 362"/>
                <a:gd name="T2" fmla="*/ 318 w 318"/>
                <a:gd name="T3" fmla="*/ 271 h 362"/>
                <a:gd name="T4" fmla="*/ 159 w 318"/>
                <a:gd name="T5" fmla="*/ 181 h 362"/>
                <a:gd name="T6" fmla="*/ 318 w 318"/>
                <a:gd name="T7" fmla="*/ 90 h 362"/>
                <a:gd name="T8" fmla="*/ 159 w 318"/>
                <a:gd name="T9" fmla="*/ 83 h 362"/>
                <a:gd name="T10" fmla="*/ 159 w 318"/>
                <a:gd name="T11" fmla="*/ 0 h 362"/>
                <a:gd name="T12" fmla="*/ 159 w 318"/>
                <a:gd name="T13" fmla="*/ 181 h 362"/>
                <a:gd name="T14" fmla="*/ 0 w 318"/>
                <a:gd name="T15" fmla="*/ 90 h 362"/>
                <a:gd name="T16" fmla="*/ 72 w 318"/>
                <a:gd name="T17" fmla="*/ 230 h 362"/>
                <a:gd name="T18" fmla="*/ 0 w 318"/>
                <a:gd name="T19" fmla="*/ 271 h 362"/>
                <a:gd name="T20" fmla="*/ 159 w 318"/>
                <a:gd name="T21" fmla="*/ 181 h 362"/>
                <a:gd name="T22" fmla="*/ 159 w 318"/>
                <a:gd name="T23" fmla="*/ 362 h 362"/>
                <a:gd name="T24" fmla="*/ 72 w 318"/>
                <a:gd name="T25" fmla="*/ 132 h 362"/>
                <a:gd name="T26" fmla="*/ 159 w 318"/>
                <a:gd name="T27" fmla="*/ 83 h 362"/>
                <a:gd name="T28" fmla="*/ 246 w 318"/>
                <a:gd name="T29" fmla="*/ 132 h 362"/>
                <a:gd name="T30" fmla="*/ 246 w 318"/>
                <a:gd name="T31" fmla="*/ 230 h 362"/>
                <a:gd name="T32" fmla="*/ 159 w 318"/>
                <a:gd name="T33" fmla="*/ 279 h 362"/>
                <a:gd name="T34" fmla="*/ 72 w 318"/>
                <a:gd name="T35" fmla="*/ 230 h 362"/>
                <a:gd name="T36" fmla="*/ 72 w 318"/>
                <a:gd name="T37" fmla="*/ 13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362">
                  <a:moveTo>
                    <a:pt x="246" y="230"/>
                  </a:moveTo>
                  <a:lnTo>
                    <a:pt x="318" y="271"/>
                  </a:lnTo>
                  <a:moveTo>
                    <a:pt x="159" y="181"/>
                  </a:moveTo>
                  <a:lnTo>
                    <a:pt x="318" y="90"/>
                  </a:lnTo>
                  <a:moveTo>
                    <a:pt x="159" y="83"/>
                  </a:moveTo>
                  <a:lnTo>
                    <a:pt x="159" y="0"/>
                  </a:lnTo>
                  <a:moveTo>
                    <a:pt x="159" y="181"/>
                  </a:moveTo>
                  <a:lnTo>
                    <a:pt x="0" y="90"/>
                  </a:lnTo>
                  <a:moveTo>
                    <a:pt x="72" y="230"/>
                  </a:moveTo>
                  <a:lnTo>
                    <a:pt x="0" y="271"/>
                  </a:lnTo>
                  <a:moveTo>
                    <a:pt x="159" y="181"/>
                  </a:moveTo>
                  <a:lnTo>
                    <a:pt x="159" y="362"/>
                  </a:lnTo>
                  <a:moveTo>
                    <a:pt x="72" y="132"/>
                  </a:moveTo>
                  <a:lnTo>
                    <a:pt x="159" y="83"/>
                  </a:lnTo>
                  <a:lnTo>
                    <a:pt x="246" y="132"/>
                  </a:lnTo>
                  <a:lnTo>
                    <a:pt x="246" y="230"/>
                  </a:lnTo>
                  <a:lnTo>
                    <a:pt x="159" y="279"/>
                  </a:lnTo>
                  <a:lnTo>
                    <a:pt x="72" y="230"/>
                  </a:lnTo>
                  <a:lnTo>
                    <a:pt x="72" y="132"/>
                  </a:lnTo>
                </a:path>
              </a:pathLst>
            </a:custGeom>
            <a:noFill/>
            <a:ln w="15875" cap="flat">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61460F7F-B455-4B05-94EE-B0E5EB80E01D}"/>
              </a:ext>
            </a:extLst>
          </p:cNvPr>
          <p:cNvGrpSpPr/>
          <p:nvPr/>
        </p:nvGrpSpPr>
        <p:grpSpPr>
          <a:xfrm>
            <a:off x="6769178" y="2003506"/>
            <a:ext cx="1165434" cy="625398"/>
            <a:chOff x="9073334" y="5831223"/>
            <a:chExt cx="1046773" cy="561722"/>
          </a:xfrm>
        </p:grpSpPr>
        <p:sp>
          <p:nvSpPr>
            <p:cNvPr id="56" name="Freeform: Shape 55">
              <a:extLst>
                <a:ext uri="{FF2B5EF4-FFF2-40B4-BE49-F238E27FC236}">
                  <a16:creationId xmlns:a16="http://schemas.microsoft.com/office/drawing/2014/main" id="{E50D26B6-3B3C-42A6-9E23-4DAE40688F64}"/>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no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57" name="Freeform: Shape 56">
              <a:extLst>
                <a:ext uri="{FF2B5EF4-FFF2-40B4-BE49-F238E27FC236}">
                  <a16:creationId xmlns:a16="http://schemas.microsoft.com/office/drawing/2014/main" id="{2F533211-11AD-4404-9746-DFA973FE5580}"/>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8" name="Freeform 7">
              <a:extLst>
                <a:ext uri="{FF2B5EF4-FFF2-40B4-BE49-F238E27FC236}">
                  <a16:creationId xmlns:a16="http://schemas.microsoft.com/office/drawing/2014/main" id="{F64D71F7-17C6-46A8-AD14-AD307B5C9BE1}"/>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9" name="Freeform 8">
              <a:extLst>
                <a:ext uri="{FF2B5EF4-FFF2-40B4-BE49-F238E27FC236}">
                  <a16:creationId xmlns:a16="http://schemas.microsoft.com/office/drawing/2014/main" id="{7915E7BA-8E2C-4B40-91B8-87BEC0A56CCB}"/>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0" name="Freeform 9">
              <a:extLst>
                <a:ext uri="{FF2B5EF4-FFF2-40B4-BE49-F238E27FC236}">
                  <a16:creationId xmlns:a16="http://schemas.microsoft.com/office/drawing/2014/main" id="{569E6910-7198-4EB4-B406-4BFA56B1DCBB}"/>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1" name="Freeform 10">
              <a:extLst>
                <a:ext uri="{FF2B5EF4-FFF2-40B4-BE49-F238E27FC236}">
                  <a16:creationId xmlns:a16="http://schemas.microsoft.com/office/drawing/2014/main" id="{68C02E4C-77FC-491A-8B59-A586B954D29B}"/>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grpSp>
        <p:nvGrpSpPr>
          <p:cNvPr id="68" name="Group 67">
            <a:extLst>
              <a:ext uri="{FF2B5EF4-FFF2-40B4-BE49-F238E27FC236}">
                <a16:creationId xmlns:a16="http://schemas.microsoft.com/office/drawing/2014/main" id="{327D47AA-64BB-4B54-8BA5-4EEB22328205}"/>
              </a:ext>
            </a:extLst>
          </p:cNvPr>
          <p:cNvGrpSpPr/>
          <p:nvPr/>
        </p:nvGrpSpPr>
        <p:grpSpPr>
          <a:xfrm>
            <a:off x="4153264" y="1899348"/>
            <a:ext cx="673714" cy="833716"/>
            <a:chOff x="3989867" y="3036816"/>
            <a:chExt cx="582133" cy="720385"/>
          </a:xfrm>
        </p:grpSpPr>
        <p:sp>
          <p:nvSpPr>
            <p:cNvPr id="64" name="Freeform 392">
              <a:extLst>
                <a:ext uri="{FF2B5EF4-FFF2-40B4-BE49-F238E27FC236}">
                  <a16:creationId xmlns:a16="http://schemas.microsoft.com/office/drawing/2014/main" id="{A3B89572-CEE0-445B-849D-818BB7BF11C7}"/>
                </a:ext>
              </a:extLst>
            </p:cNvPr>
            <p:cNvSpPr>
              <a:spLocks/>
            </p:cNvSpPr>
            <p:nvPr/>
          </p:nvSpPr>
          <p:spPr bwMode="auto">
            <a:xfrm>
              <a:off x="4026959" y="3036816"/>
              <a:ext cx="404336" cy="352529"/>
            </a:xfrm>
            <a:custGeom>
              <a:avLst/>
              <a:gdLst>
                <a:gd name="T0" fmla="*/ 569 w 969"/>
                <a:gd name="T1" fmla="*/ 0 h 846"/>
                <a:gd name="T2" fmla="*/ 0 w 969"/>
                <a:gd name="T3" fmla="*/ 362 h 846"/>
                <a:gd name="T4" fmla="*/ 469 w 969"/>
                <a:gd name="T5" fmla="*/ 846 h 846"/>
                <a:gd name="T6" fmla="*/ 504 w 969"/>
                <a:gd name="T7" fmla="*/ 550 h 846"/>
                <a:gd name="T8" fmla="*/ 815 w 969"/>
                <a:gd name="T9" fmla="*/ 627 h 846"/>
                <a:gd name="T10" fmla="*/ 969 w 969"/>
                <a:gd name="T11" fmla="*/ 426 h 846"/>
                <a:gd name="T12" fmla="*/ 535 w 969"/>
                <a:gd name="T13" fmla="*/ 284 h 846"/>
                <a:gd name="T14" fmla="*/ 569 w 969"/>
                <a:gd name="T15" fmla="*/ 0 h 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9" h="846">
                  <a:moveTo>
                    <a:pt x="569" y="0"/>
                  </a:moveTo>
                  <a:cubicBezTo>
                    <a:pt x="0" y="362"/>
                    <a:pt x="0" y="362"/>
                    <a:pt x="0" y="362"/>
                  </a:cubicBezTo>
                  <a:cubicBezTo>
                    <a:pt x="469" y="846"/>
                    <a:pt x="469" y="846"/>
                    <a:pt x="469" y="846"/>
                  </a:cubicBezTo>
                  <a:cubicBezTo>
                    <a:pt x="504" y="550"/>
                    <a:pt x="504" y="550"/>
                    <a:pt x="504" y="550"/>
                  </a:cubicBezTo>
                  <a:cubicBezTo>
                    <a:pt x="626" y="564"/>
                    <a:pt x="728" y="592"/>
                    <a:pt x="815" y="627"/>
                  </a:cubicBezTo>
                  <a:cubicBezTo>
                    <a:pt x="969" y="426"/>
                    <a:pt x="969" y="426"/>
                    <a:pt x="969" y="426"/>
                  </a:cubicBezTo>
                  <a:cubicBezTo>
                    <a:pt x="853" y="352"/>
                    <a:pt x="706" y="304"/>
                    <a:pt x="535" y="284"/>
                  </a:cubicBezTo>
                  <a:lnTo>
                    <a:pt x="569" y="0"/>
                  </a:ln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93">
              <a:extLst>
                <a:ext uri="{FF2B5EF4-FFF2-40B4-BE49-F238E27FC236}">
                  <a16:creationId xmlns:a16="http://schemas.microsoft.com/office/drawing/2014/main" id="{FC3BCE9E-E2AC-47BD-BBA9-C388F5AAF9D8}"/>
                </a:ext>
              </a:extLst>
            </p:cNvPr>
            <p:cNvSpPr>
              <a:spLocks/>
            </p:cNvSpPr>
            <p:nvPr/>
          </p:nvSpPr>
          <p:spPr bwMode="auto">
            <a:xfrm>
              <a:off x="3996918" y="3314854"/>
              <a:ext cx="213970" cy="273440"/>
            </a:xfrm>
            <a:custGeom>
              <a:avLst/>
              <a:gdLst>
                <a:gd name="T0" fmla="*/ 36 w 513"/>
                <a:gd name="T1" fmla="*/ 0 h 656"/>
                <a:gd name="T2" fmla="*/ 355 w 513"/>
                <a:gd name="T3" fmla="*/ 656 h 656"/>
                <a:gd name="T4" fmla="*/ 513 w 513"/>
                <a:gd name="T5" fmla="*/ 449 h 656"/>
                <a:gd name="T6" fmla="*/ 36 w 513"/>
                <a:gd name="T7" fmla="*/ 0 h 656"/>
              </a:gdLst>
              <a:ahLst/>
              <a:cxnLst>
                <a:cxn ang="0">
                  <a:pos x="T0" y="T1"/>
                </a:cxn>
                <a:cxn ang="0">
                  <a:pos x="T2" y="T3"/>
                </a:cxn>
                <a:cxn ang="0">
                  <a:pos x="T4" y="T5"/>
                </a:cxn>
                <a:cxn ang="0">
                  <a:pos x="T6" y="T7"/>
                </a:cxn>
              </a:cxnLst>
              <a:rect l="0" t="0" r="r" b="b"/>
              <a:pathLst>
                <a:path w="513" h="656">
                  <a:moveTo>
                    <a:pt x="36" y="0"/>
                  </a:moveTo>
                  <a:cubicBezTo>
                    <a:pt x="0" y="301"/>
                    <a:pt x="123" y="525"/>
                    <a:pt x="355" y="656"/>
                  </a:cubicBezTo>
                  <a:cubicBezTo>
                    <a:pt x="513" y="449"/>
                    <a:pt x="513" y="449"/>
                    <a:pt x="513" y="449"/>
                  </a:cubicBezTo>
                  <a:cubicBezTo>
                    <a:pt x="116" y="305"/>
                    <a:pt x="36" y="0"/>
                    <a:pt x="36" y="0"/>
                  </a:cubicBez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94">
              <a:extLst>
                <a:ext uri="{FF2B5EF4-FFF2-40B4-BE49-F238E27FC236}">
                  <a16:creationId xmlns:a16="http://schemas.microsoft.com/office/drawing/2014/main" id="{1100DD64-7190-4B23-B366-C730FCB4D55A}"/>
                </a:ext>
              </a:extLst>
            </p:cNvPr>
            <p:cNvSpPr>
              <a:spLocks/>
            </p:cNvSpPr>
            <p:nvPr/>
          </p:nvSpPr>
          <p:spPr bwMode="auto">
            <a:xfrm>
              <a:off x="3989867" y="3314854"/>
              <a:ext cx="545347" cy="442347"/>
            </a:xfrm>
            <a:custGeom>
              <a:avLst/>
              <a:gdLst>
                <a:gd name="T0" fmla="*/ 803 w 1307"/>
                <a:gd name="T1" fmla="*/ 512 h 1061"/>
                <a:gd name="T2" fmla="*/ 838 w 1307"/>
                <a:gd name="T3" fmla="*/ 215 h 1061"/>
                <a:gd name="T4" fmla="*/ 1307 w 1307"/>
                <a:gd name="T5" fmla="*/ 699 h 1061"/>
                <a:gd name="T6" fmla="*/ 738 w 1307"/>
                <a:gd name="T7" fmla="*/ 1061 h 1061"/>
                <a:gd name="T8" fmla="*/ 771 w 1307"/>
                <a:gd name="T9" fmla="*/ 777 h 1061"/>
                <a:gd name="T10" fmla="*/ 53 w 1307"/>
                <a:gd name="T11" fmla="*/ 0 h 1061"/>
                <a:gd name="T12" fmla="*/ 803 w 1307"/>
                <a:gd name="T13" fmla="*/ 512 h 1061"/>
              </a:gdLst>
              <a:ahLst/>
              <a:cxnLst>
                <a:cxn ang="0">
                  <a:pos x="T0" y="T1"/>
                </a:cxn>
                <a:cxn ang="0">
                  <a:pos x="T2" y="T3"/>
                </a:cxn>
                <a:cxn ang="0">
                  <a:pos x="T4" y="T5"/>
                </a:cxn>
                <a:cxn ang="0">
                  <a:pos x="T6" y="T7"/>
                </a:cxn>
                <a:cxn ang="0">
                  <a:pos x="T8" y="T9"/>
                </a:cxn>
                <a:cxn ang="0">
                  <a:pos x="T10" y="T11"/>
                </a:cxn>
                <a:cxn ang="0">
                  <a:pos x="T12" y="T13"/>
                </a:cxn>
              </a:cxnLst>
              <a:rect l="0" t="0" r="r" b="b"/>
              <a:pathLst>
                <a:path w="1307" h="1061">
                  <a:moveTo>
                    <a:pt x="803" y="512"/>
                  </a:moveTo>
                  <a:cubicBezTo>
                    <a:pt x="838" y="215"/>
                    <a:pt x="838" y="215"/>
                    <a:pt x="838" y="215"/>
                  </a:cubicBezTo>
                  <a:cubicBezTo>
                    <a:pt x="1307" y="699"/>
                    <a:pt x="1307" y="699"/>
                    <a:pt x="1307" y="699"/>
                  </a:cubicBezTo>
                  <a:cubicBezTo>
                    <a:pt x="738" y="1061"/>
                    <a:pt x="738" y="1061"/>
                    <a:pt x="738" y="1061"/>
                  </a:cubicBezTo>
                  <a:cubicBezTo>
                    <a:pt x="771" y="777"/>
                    <a:pt x="771" y="777"/>
                    <a:pt x="771" y="777"/>
                  </a:cubicBezTo>
                  <a:cubicBezTo>
                    <a:pt x="292" y="721"/>
                    <a:pt x="0" y="444"/>
                    <a:pt x="53" y="0"/>
                  </a:cubicBezTo>
                  <a:cubicBezTo>
                    <a:pt x="53" y="0"/>
                    <a:pt x="167" y="436"/>
                    <a:pt x="803" y="512"/>
                  </a:cubicBezTo>
                  <a:close/>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67" name="Freeform 395">
              <a:extLst>
                <a:ext uri="{FF2B5EF4-FFF2-40B4-BE49-F238E27FC236}">
                  <a16:creationId xmlns:a16="http://schemas.microsoft.com/office/drawing/2014/main" id="{4155A6D0-E3C1-4A23-9495-863093F5BF5D}"/>
                </a:ext>
              </a:extLst>
            </p:cNvPr>
            <p:cNvSpPr>
              <a:spLocks/>
            </p:cNvSpPr>
            <p:nvPr/>
          </p:nvSpPr>
          <p:spPr bwMode="auto">
            <a:xfrm>
              <a:off x="4026959" y="3036816"/>
              <a:ext cx="545041" cy="442040"/>
            </a:xfrm>
            <a:custGeom>
              <a:avLst/>
              <a:gdLst>
                <a:gd name="T0" fmla="*/ 1254 w 1306"/>
                <a:gd name="T1" fmla="*/ 1061 h 1061"/>
                <a:gd name="T2" fmla="*/ 535 w 1306"/>
                <a:gd name="T3" fmla="*/ 284 h 1061"/>
                <a:gd name="T4" fmla="*/ 569 w 1306"/>
                <a:gd name="T5" fmla="*/ 0 h 1061"/>
                <a:gd name="T6" fmla="*/ 0 w 1306"/>
                <a:gd name="T7" fmla="*/ 362 h 1061"/>
                <a:gd name="T8" fmla="*/ 469 w 1306"/>
                <a:gd name="T9" fmla="*/ 846 h 1061"/>
                <a:gd name="T10" fmla="*/ 504 w 1306"/>
                <a:gd name="T11" fmla="*/ 550 h 1061"/>
                <a:gd name="T12" fmla="*/ 1254 w 1306"/>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1306" h="1061">
                  <a:moveTo>
                    <a:pt x="1254" y="1061"/>
                  </a:moveTo>
                  <a:cubicBezTo>
                    <a:pt x="1306" y="617"/>
                    <a:pt x="1015" y="341"/>
                    <a:pt x="535" y="284"/>
                  </a:cubicBezTo>
                  <a:cubicBezTo>
                    <a:pt x="569" y="0"/>
                    <a:pt x="569" y="0"/>
                    <a:pt x="569" y="0"/>
                  </a:cubicBezTo>
                  <a:cubicBezTo>
                    <a:pt x="0" y="362"/>
                    <a:pt x="0" y="362"/>
                    <a:pt x="0" y="362"/>
                  </a:cubicBezTo>
                  <a:cubicBezTo>
                    <a:pt x="469" y="846"/>
                    <a:pt x="469" y="846"/>
                    <a:pt x="469" y="846"/>
                  </a:cubicBezTo>
                  <a:cubicBezTo>
                    <a:pt x="504" y="550"/>
                    <a:pt x="504" y="550"/>
                    <a:pt x="504" y="550"/>
                  </a:cubicBezTo>
                  <a:cubicBezTo>
                    <a:pt x="1140" y="625"/>
                    <a:pt x="1254" y="1061"/>
                    <a:pt x="1254" y="1061"/>
                  </a:cubicBezTo>
                  <a:close/>
                </a:path>
              </a:pathLst>
            </a:custGeom>
            <a:no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sp>
        <p:nvSpPr>
          <p:cNvPr id="69" name="Rectangle 68">
            <a:extLst>
              <a:ext uri="{FF2B5EF4-FFF2-40B4-BE49-F238E27FC236}">
                <a16:creationId xmlns:a16="http://schemas.microsoft.com/office/drawing/2014/main" id="{DC8EAEAF-FC1C-4211-9504-9D3719621096}"/>
              </a:ext>
            </a:extLst>
          </p:cNvPr>
          <p:cNvSpPr/>
          <p:nvPr/>
        </p:nvSpPr>
        <p:spPr>
          <a:xfrm>
            <a:off x="1265815" y="3098833"/>
            <a:ext cx="1261884" cy="369332"/>
          </a:xfrm>
          <a:prstGeom prst="rect">
            <a:avLst/>
          </a:prstGeom>
        </p:spPr>
        <p:txBody>
          <a:bodyPr wrap="non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Packaging</a:t>
            </a:r>
          </a:p>
        </p:txBody>
      </p:sp>
      <p:sp>
        <p:nvSpPr>
          <p:cNvPr id="70" name="Rectangle 69">
            <a:extLst>
              <a:ext uri="{FF2B5EF4-FFF2-40B4-BE49-F238E27FC236}">
                <a16:creationId xmlns:a16="http://schemas.microsoft.com/office/drawing/2014/main" id="{3E080A76-5201-44F4-8383-6C07B4FB68B6}"/>
              </a:ext>
            </a:extLst>
          </p:cNvPr>
          <p:cNvSpPr/>
          <p:nvPr/>
        </p:nvSpPr>
        <p:spPr>
          <a:xfrm>
            <a:off x="3860106" y="3098833"/>
            <a:ext cx="1423788" cy="369332"/>
          </a:xfrm>
          <a:prstGeom prst="rect">
            <a:avLst/>
          </a:prstGeom>
        </p:spPr>
        <p:txBody>
          <a:bodyPr wrap="none">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Distribution</a:t>
            </a:r>
          </a:p>
        </p:txBody>
      </p:sp>
      <p:sp>
        <p:nvSpPr>
          <p:cNvPr id="71" name="Rectangle 70">
            <a:extLst>
              <a:ext uri="{FF2B5EF4-FFF2-40B4-BE49-F238E27FC236}">
                <a16:creationId xmlns:a16="http://schemas.microsoft.com/office/drawing/2014/main" id="{37E92E0A-9F09-4786-A2D9-6144B0B716E1}"/>
              </a:ext>
            </a:extLst>
          </p:cNvPr>
          <p:cNvSpPr/>
          <p:nvPr/>
        </p:nvSpPr>
        <p:spPr>
          <a:xfrm>
            <a:off x="6565613" y="3098833"/>
            <a:ext cx="1678665" cy="646331"/>
          </a:xfrm>
          <a:prstGeom prst="rect">
            <a:avLst/>
          </a:prstGeom>
        </p:spPr>
        <p:txBody>
          <a:bodyPr wrap="non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Immutable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infrastructure </a:t>
            </a:r>
          </a:p>
        </p:txBody>
      </p:sp>
    </p:spTree>
    <p:extLst>
      <p:ext uri="{BB962C8B-B14F-4D97-AF65-F5344CB8AC3E}">
        <p14:creationId xmlns:p14="http://schemas.microsoft.com/office/powerpoint/2010/main" val="35000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6" presetClass="emph" presetSubtype="0" accel="100000" autoRev="1" fill="hold" nodeType="withEffect">
                                  <p:stCondLst>
                                    <p:cond delay="0"/>
                                  </p:stCondLst>
                                  <p:childTnLst>
                                    <p:animScale>
                                      <p:cBhvr>
                                        <p:cTn id="9" dur="500" fill="hold"/>
                                        <p:tgtEl>
                                          <p:spTgt spid="40"/>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3" presetClass="path" presetSubtype="0" decel="100000" fill="hold" grpId="1" nodeType="withEffect">
                                  <p:stCondLst>
                                    <p:cond delay="400"/>
                                  </p:stCondLst>
                                  <p:childTnLst>
                                    <p:animMotion origin="layout" path="M 4.44444E-6 -2.59259E-6 L 4.44444E-6 0.0821 " pathEditMode="relative" rAng="0" ptsTypes="AA">
                                      <p:cBhvr>
                                        <p:cTn id="14" dur="750" spd="-100000" fill="hold"/>
                                        <p:tgtEl>
                                          <p:spTgt spid="69"/>
                                        </p:tgtEl>
                                        <p:attrNameLst>
                                          <p:attrName>ppt_x</p:attrName>
                                          <p:attrName>ppt_y</p:attrName>
                                        </p:attrNameLst>
                                      </p:cBhvr>
                                      <p:rCtr x="0" y="4105"/>
                                    </p:animMotion>
                                  </p:childTnLst>
                                </p:cTn>
                              </p:par>
                              <p:par>
                                <p:cTn id="15" presetID="10" presetClass="entr" presetSubtype="0" fill="hold" nodeType="withEffect">
                                  <p:stCondLst>
                                    <p:cond delay="7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 presetClass="emph" presetSubtype="0" accel="100000" autoRev="1" fill="hold" nodeType="withEffect">
                                  <p:stCondLst>
                                    <p:cond delay="200"/>
                                  </p:stCondLst>
                                  <p:childTnLst>
                                    <p:animScale>
                                      <p:cBhvr>
                                        <p:cTn id="19" dur="500" fill="hold"/>
                                        <p:tgtEl>
                                          <p:spTgt spid="68"/>
                                        </p:tgtEl>
                                      </p:cBhvr>
                                      <p:by x="50000" y="50000"/>
                                    </p:animScale>
                                  </p:childTnLst>
                                </p:cTn>
                              </p:par>
                              <p:par>
                                <p:cTn id="20" presetID="10" presetClass="entr" presetSubtype="0" fill="hold" grpId="0" nodeType="withEffect">
                                  <p:stCondLst>
                                    <p:cond delay="7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63" presetClass="path" presetSubtype="0" decel="100000" fill="hold" grpId="1" nodeType="withEffect">
                                  <p:stCondLst>
                                    <p:cond delay="600"/>
                                  </p:stCondLst>
                                  <p:childTnLst>
                                    <p:animMotion origin="layout" path="M 0 -1.60494E-6 L 0 0.0821 " pathEditMode="relative" rAng="0" ptsTypes="AA">
                                      <p:cBhvr>
                                        <p:cTn id="24" dur="750" spd="-100000" fill="hold"/>
                                        <p:tgtEl>
                                          <p:spTgt spid="70"/>
                                        </p:tgtEl>
                                        <p:attrNameLst>
                                          <p:attrName>ppt_x</p:attrName>
                                          <p:attrName>ppt_y</p:attrName>
                                        </p:attrNameLst>
                                      </p:cBhvr>
                                      <p:rCtr x="0" y="4105"/>
                                    </p:animMotion>
                                  </p:childTnLst>
                                </p:cTn>
                              </p:par>
                              <p:par>
                                <p:cTn id="25" presetID="10" presetClass="entr" presetSubtype="0" fill="hold" nodeType="withEffect">
                                  <p:stCondLst>
                                    <p:cond delay="9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6" presetClass="emph" presetSubtype="0" accel="100000" autoRev="1" fill="hold" nodeType="withEffect">
                                  <p:stCondLst>
                                    <p:cond delay="400"/>
                                  </p:stCondLst>
                                  <p:childTnLst>
                                    <p:animScale>
                                      <p:cBhvr>
                                        <p:cTn id="29" dur="500" fill="hold"/>
                                        <p:tgtEl>
                                          <p:spTgt spid="62"/>
                                        </p:tgtEl>
                                      </p:cBhvr>
                                      <p:by x="50000" y="50000"/>
                                    </p:animScale>
                                  </p:childTnLst>
                                </p:cTn>
                              </p:par>
                              <p:par>
                                <p:cTn id="30" presetID="10" presetClass="entr" presetSubtype="0" fill="hold" grpId="0"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63" presetClass="path" presetSubtype="0" decel="100000" fill="hold" grpId="1" nodeType="withEffect">
                                  <p:stCondLst>
                                    <p:cond delay="800"/>
                                  </p:stCondLst>
                                  <p:childTnLst>
                                    <p:animMotion origin="layout" path="M -2.22222E-6 -3.45679E-6 L -2.22222E-6 0.0821 " pathEditMode="relative" rAng="0" ptsTypes="AA">
                                      <p:cBhvr>
                                        <p:cTn id="34" dur="750" spd="-100000" fill="hold"/>
                                        <p:tgtEl>
                                          <p:spTgt spid="71"/>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0" grpId="0"/>
      <p:bldP spid="70" grpId="1"/>
      <p:bldP spid="71" grpId="0"/>
      <p:bldP spid="7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0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86689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OUR KEY!</a:t>
            </a:r>
          </a:p>
        </p:txBody>
      </p:sp>
      <p:sp>
        <p:nvSpPr>
          <p:cNvPr id="3" name="TextBox 2"/>
          <p:cNvSpPr txBox="1"/>
          <p:nvPr/>
        </p:nvSpPr>
        <p:spPr>
          <a:xfrm>
            <a:off x="5231906" y="1786920"/>
            <a:ext cx="3268393" cy="1569660"/>
          </a:xfrm>
          <a:prstGeom prst="rect">
            <a:avLst/>
          </a:prstGeom>
          <a:noFill/>
        </p:spPr>
        <p:txBody>
          <a:bodyPr wrap="square" rtlCol="0">
            <a:spAutoFit/>
          </a:bodyPr>
          <a:lstStyle/>
          <a:p>
            <a:r>
              <a:rPr lang="en-US" sz="4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50+ </a:t>
            </a:r>
            <a:b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releases </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since 2015</a:t>
            </a:r>
          </a:p>
        </p:txBody>
      </p:sp>
      <p:sp>
        <p:nvSpPr>
          <p:cNvPr id="5" name="Oval 4"/>
          <p:cNvSpPr/>
          <p:nvPr/>
        </p:nvSpPr>
        <p:spPr>
          <a:xfrm>
            <a:off x="2154800" y="2358414"/>
            <a:ext cx="1347440" cy="1387143"/>
          </a:xfrm>
          <a:prstGeom prst="ellipse">
            <a:avLst/>
          </a:prstGeom>
          <a:solidFill>
            <a:schemeClr val="bg1">
              <a:lumMod val="50000"/>
            </a:schemeClr>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19" name="Picture 18">
            <a:extLst>
              <a:ext uri="{FF2B5EF4-FFF2-40B4-BE49-F238E27FC236}">
                <a16:creationId xmlns:a16="http://schemas.microsoft.com/office/drawing/2014/main" id="{C4F4AEB6-16A2-4F4F-98FB-B22161C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48019" y="2635195"/>
            <a:ext cx="761002" cy="855704"/>
          </a:xfrm>
          <a:prstGeom prst="rect">
            <a:avLst/>
          </a:prstGeom>
        </p:spPr>
      </p:pic>
      <p:sp>
        <p:nvSpPr>
          <p:cNvPr id="37" name="TextBox 36"/>
          <p:cNvSpPr txBox="1"/>
          <p:nvPr/>
        </p:nvSpPr>
        <p:spPr>
          <a:xfrm>
            <a:off x="3087746" y="1079919"/>
            <a:ext cx="793540"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Customers</a:t>
            </a:r>
          </a:p>
        </p:txBody>
      </p:sp>
      <p:sp>
        <p:nvSpPr>
          <p:cNvPr id="38" name="TextBox 37"/>
          <p:cNvSpPr txBox="1"/>
          <p:nvPr/>
        </p:nvSpPr>
        <p:spPr>
          <a:xfrm>
            <a:off x="2416635" y="1830473"/>
            <a:ext cx="560406"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Release</a:t>
            </a:r>
          </a:p>
        </p:txBody>
      </p:sp>
      <p:sp>
        <p:nvSpPr>
          <p:cNvPr id="39" name="TextBox 38"/>
          <p:cNvSpPr txBox="1"/>
          <p:nvPr/>
        </p:nvSpPr>
        <p:spPr>
          <a:xfrm>
            <a:off x="3546875" y="2790795"/>
            <a:ext cx="937721"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Feedback</a:t>
            </a:r>
            <a:r>
              <a:rPr kumimoji="0" lang="en-US" sz="1000" b="0" i="0" u="none" strike="noStrike" cap="none" spc="0" normalizeH="0" dirty="0">
                <a:ln>
                  <a:noFill/>
                </a:ln>
                <a:solidFill>
                  <a:srgbClr val="FFFFFF"/>
                </a:solidFill>
                <a:effectLst/>
                <a:uFillTx/>
                <a:sym typeface="Helvetica"/>
              </a:rPr>
              <a:t> / New Use Cases</a:t>
            </a:r>
            <a:endParaRPr kumimoji="0" lang="en-US" sz="1000" b="0" i="0" u="none" strike="noStrike" cap="none" spc="0" normalizeH="0" baseline="0" dirty="0">
              <a:ln>
                <a:noFill/>
              </a:ln>
              <a:solidFill>
                <a:srgbClr val="FFFFFF"/>
              </a:solidFill>
              <a:effectLst/>
              <a:uFillTx/>
              <a:sym typeface="Helvetica"/>
            </a:endParaRPr>
          </a:p>
        </p:txBody>
      </p:sp>
      <p:sp>
        <p:nvSpPr>
          <p:cNvPr id="40" name="TextBox 39"/>
          <p:cNvSpPr txBox="1"/>
          <p:nvPr/>
        </p:nvSpPr>
        <p:spPr>
          <a:xfrm>
            <a:off x="2513730" y="4145243"/>
            <a:ext cx="417739"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Learn</a:t>
            </a:r>
          </a:p>
        </p:txBody>
      </p:sp>
      <p:sp>
        <p:nvSpPr>
          <p:cNvPr id="41" name="TextBox 40"/>
          <p:cNvSpPr txBox="1"/>
          <p:nvPr/>
        </p:nvSpPr>
        <p:spPr>
          <a:xfrm>
            <a:off x="1006318" y="2783017"/>
            <a:ext cx="87191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000" dirty="0"/>
              <a:t>Experiment,</a:t>
            </a:r>
          </a:p>
          <a:p>
            <a:pPr marL="0" marR="0" indent="0" algn="ctr" defTabSz="457200" rtl="0" fontAlgn="auto" latinLnBrk="0" hangingPunct="0">
              <a:lnSpc>
                <a:spcPct val="100000"/>
              </a:lnSpc>
              <a:spcBef>
                <a:spcPts val="0"/>
              </a:spcBef>
              <a:spcAft>
                <a:spcPts val="0"/>
              </a:spcAft>
              <a:buClrTx/>
              <a:buSzTx/>
              <a:buFontTx/>
              <a:buNone/>
              <a:tabLst/>
            </a:pPr>
            <a:r>
              <a:rPr lang="en-US" sz="1000" dirty="0"/>
              <a:t>Innovate,</a:t>
            </a:r>
          </a:p>
          <a:p>
            <a:pPr marL="0" marR="0" indent="0" algn="ctr" defTabSz="457200" rtl="0" fontAlgn="auto" latinLnBrk="0" hangingPunct="0">
              <a:lnSpc>
                <a:spcPct val="100000"/>
              </a:lnSpc>
              <a:spcBef>
                <a:spcPts val="0"/>
              </a:spcBef>
              <a:spcAft>
                <a:spcPts val="0"/>
              </a:spcAft>
              <a:buClrTx/>
              <a:buSzTx/>
              <a:buFontTx/>
              <a:buNone/>
              <a:tabLst/>
            </a:pPr>
            <a:r>
              <a:rPr lang="en-US" sz="1000" dirty="0"/>
              <a:t>&amp; Build Features</a:t>
            </a:r>
          </a:p>
        </p:txBody>
      </p:sp>
      <p:sp>
        <p:nvSpPr>
          <p:cNvPr id="42" name="Arc 41"/>
          <p:cNvSpPr/>
          <p:nvPr/>
        </p:nvSpPr>
        <p:spPr>
          <a:xfrm rot="16200000">
            <a:off x="1589717" y="1871796"/>
            <a:ext cx="1542092" cy="1730056"/>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3" name="Arc 42"/>
          <p:cNvSpPr/>
          <p:nvPr/>
        </p:nvSpPr>
        <p:spPr>
          <a:xfrm>
            <a:off x="2237473" y="1965778"/>
            <a:ext cx="1758271" cy="1542092"/>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4" name="Arc 43"/>
          <p:cNvSpPr/>
          <p:nvPr/>
        </p:nvSpPr>
        <p:spPr>
          <a:xfrm rot="15521876">
            <a:off x="1960834" y="1262635"/>
            <a:ext cx="2361005" cy="2355573"/>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5" name="Arc 44"/>
          <p:cNvSpPr/>
          <p:nvPr/>
        </p:nvSpPr>
        <p:spPr>
          <a:xfrm>
            <a:off x="3087746" y="1461848"/>
            <a:ext cx="984176" cy="2316768"/>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6" name="Arc 45"/>
          <p:cNvSpPr/>
          <p:nvPr/>
        </p:nvSpPr>
        <p:spPr>
          <a:xfrm rot="5607971">
            <a:off x="2398248" y="2620640"/>
            <a:ext cx="1603176" cy="1625305"/>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7" name="Arc 46"/>
          <p:cNvSpPr/>
          <p:nvPr/>
        </p:nvSpPr>
        <p:spPr>
          <a:xfrm rot="10800000">
            <a:off x="1461625" y="2646561"/>
            <a:ext cx="1603176" cy="1653520"/>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80057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FOCUS ON APPLICATIONS</a:t>
            </a:r>
          </a:p>
        </p:txBody>
      </p:sp>
      <p:grpSp>
        <p:nvGrpSpPr>
          <p:cNvPr id="20" name="Group 19">
            <a:extLst>
              <a:ext uri="{FF2B5EF4-FFF2-40B4-BE49-F238E27FC236}">
                <a16:creationId xmlns:a16="http://schemas.microsoft.com/office/drawing/2014/main" id="{E9801B61-C1E6-469A-A8E9-259C81438AB0}"/>
              </a:ext>
            </a:extLst>
          </p:cNvPr>
          <p:cNvGrpSpPr/>
          <p:nvPr/>
        </p:nvGrpSpPr>
        <p:grpSpPr>
          <a:xfrm>
            <a:off x="2729787" y="1192508"/>
            <a:ext cx="5477714" cy="3074412"/>
            <a:chOff x="3102612" y="1651863"/>
            <a:chExt cx="3319914" cy="1863329"/>
          </a:xfrm>
        </p:grpSpPr>
        <p:grpSp>
          <p:nvGrpSpPr>
            <p:cNvPr id="4" name="Group 3">
              <a:extLst>
                <a:ext uri="{FF2B5EF4-FFF2-40B4-BE49-F238E27FC236}">
                  <a16:creationId xmlns:a16="http://schemas.microsoft.com/office/drawing/2014/main" id="{585A45A0-916A-4347-A70A-5DD7511C905C}"/>
                </a:ext>
              </a:extLst>
            </p:cNvPr>
            <p:cNvGrpSpPr/>
            <p:nvPr/>
          </p:nvGrpSpPr>
          <p:grpSpPr>
            <a:xfrm>
              <a:off x="3102612" y="1651863"/>
              <a:ext cx="3319914" cy="1863329"/>
              <a:chOff x="3102612" y="1651863"/>
              <a:chExt cx="3319914" cy="1863329"/>
            </a:xfrm>
          </p:grpSpPr>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3102612" y="1651863"/>
                <a:ext cx="3319914" cy="1863329"/>
              </a:xfrm>
              <a:prstGeom prst="rect">
                <a:avLst/>
              </a:prstGeom>
            </p:spPr>
          </p:pic>
          <p:sp>
            <p:nvSpPr>
              <p:cNvPr id="3" name="Rectangle 2">
                <a:extLst>
                  <a:ext uri="{FF2B5EF4-FFF2-40B4-BE49-F238E27FC236}">
                    <a16:creationId xmlns:a16="http://schemas.microsoft.com/office/drawing/2014/main" id="{59DAD203-B8AA-469E-8636-42DE5272B5D6}"/>
                  </a:ext>
                </a:extLst>
              </p:cNvPr>
              <p:cNvSpPr/>
              <p:nvPr/>
            </p:nvSpPr>
            <p:spPr>
              <a:xfrm>
                <a:off x="3514013" y="1824990"/>
                <a:ext cx="943687" cy="111380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98D28F7-119D-412D-B27D-F2C0D52D1731}"/>
                </a:ext>
              </a:extLst>
            </p:cNvPr>
            <p:cNvGrpSpPr/>
            <p:nvPr/>
          </p:nvGrpSpPr>
          <p:grpSpPr>
            <a:xfrm>
              <a:off x="3589424" y="1951914"/>
              <a:ext cx="978028" cy="841242"/>
              <a:chOff x="7311415" y="2375667"/>
              <a:chExt cx="683720" cy="557610"/>
            </a:xfrm>
          </p:grpSpPr>
          <p:sp>
            <p:nvSpPr>
              <p:cNvPr id="6" name="Freeform: Shape 225">
                <a:extLst>
                  <a:ext uri="{FF2B5EF4-FFF2-40B4-BE49-F238E27FC236}">
                    <a16:creationId xmlns:a16="http://schemas.microsoft.com/office/drawing/2014/main" id="{2BC45451-A484-4DE8-BAD7-5F646C0CDB2D}"/>
                  </a:ext>
                </a:extLst>
              </p:cNvPr>
              <p:cNvSpPr/>
              <p:nvPr/>
            </p:nvSpPr>
            <p:spPr>
              <a:xfrm>
                <a:off x="7311416" y="2375667"/>
                <a:ext cx="545485" cy="557610"/>
              </a:xfrm>
              <a:custGeom>
                <a:avLst/>
                <a:gdLst>
                  <a:gd name="connsiteX0" fmla="*/ 0 w 545485"/>
                  <a:gd name="connsiteY0" fmla="*/ 0 h 557610"/>
                  <a:gd name="connsiteX1" fmla="*/ 545485 w 545485"/>
                  <a:gd name="connsiteY1" fmla="*/ 0 h 557610"/>
                  <a:gd name="connsiteX2" fmla="*/ 118261 w 545485"/>
                  <a:gd name="connsiteY2" fmla="*/ 557610 h 557610"/>
                  <a:gd name="connsiteX3" fmla="*/ 0 w 545485"/>
                  <a:gd name="connsiteY3" fmla="*/ 557610 h 557610"/>
                </a:gdLst>
                <a:ahLst/>
                <a:cxnLst>
                  <a:cxn ang="0">
                    <a:pos x="connsiteX0" y="connsiteY0"/>
                  </a:cxn>
                  <a:cxn ang="0">
                    <a:pos x="connsiteX1" y="connsiteY1"/>
                  </a:cxn>
                  <a:cxn ang="0">
                    <a:pos x="connsiteX2" y="connsiteY2"/>
                  </a:cxn>
                  <a:cxn ang="0">
                    <a:pos x="connsiteX3" y="connsiteY3"/>
                  </a:cxn>
                </a:cxnLst>
                <a:rect l="l" t="t" r="r" b="b"/>
                <a:pathLst>
                  <a:path w="545485" h="557610">
                    <a:moveTo>
                      <a:pt x="0" y="0"/>
                    </a:moveTo>
                    <a:lnTo>
                      <a:pt x="545485" y="0"/>
                    </a:lnTo>
                    <a:lnTo>
                      <a:pt x="118261" y="557610"/>
                    </a:lnTo>
                    <a:lnTo>
                      <a:pt x="0" y="557610"/>
                    </a:lnTo>
                    <a:close/>
                  </a:path>
                </a:pathLst>
              </a:custGeom>
              <a:solidFill>
                <a:schemeClr val="accent1"/>
              </a:solidFill>
              <a:ln w="158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685800">
                  <a:defRPr/>
                </a:pPr>
                <a:endParaRPr lang="en-US" sz="750" kern="0" dirty="0">
                  <a:solidFill>
                    <a:srgbClr val="FFFFFF"/>
                  </a:solidFill>
                  <a:latin typeface="Amazon Ember Light"/>
                </a:endParaRPr>
              </a:p>
            </p:txBody>
          </p:sp>
          <p:sp>
            <p:nvSpPr>
              <p:cNvPr id="7" name="Rectangle 6">
                <a:extLst>
                  <a:ext uri="{FF2B5EF4-FFF2-40B4-BE49-F238E27FC236}">
                    <a16:creationId xmlns:a16="http://schemas.microsoft.com/office/drawing/2014/main" id="{090DA6C5-F8E8-4821-B1B3-D41F596C227E}"/>
                  </a:ext>
                </a:extLst>
              </p:cNvPr>
              <p:cNvSpPr/>
              <p:nvPr/>
            </p:nvSpPr>
            <p:spPr>
              <a:xfrm>
                <a:off x="7311415" y="2375667"/>
                <a:ext cx="683720" cy="557610"/>
              </a:xfrm>
              <a:prstGeom prst="rect">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8" name="Rectangle 7">
                <a:extLst>
                  <a:ext uri="{FF2B5EF4-FFF2-40B4-BE49-F238E27FC236}">
                    <a16:creationId xmlns:a16="http://schemas.microsoft.com/office/drawing/2014/main" id="{2B16D6C6-31F2-48B6-91B0-6C61DF8961E2}"/>
                  </a:ext>
                </a:extLst>
              </p:cNvPr>
              <p:cNvSpPr/>
              <p:nvPr/>
            </p:nvSpPr>
            <p:spPr>
              <a:xfrm>
                <a:off x="7363228" y="2443557"/>
                <a:ext cx="299598"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9" name="Rectangle 8">
                <a:extLst>
                  <a:ext uri="{FF2B5EF4-FFF2-40B4-BE49-F238E27FC236}">
                    <a16:creationId xmlns:a16="http://schemas.microsoft.com/office/drawing/2014/main" id="{C181687B-2CFD-4903-A4B0-0D9A3AE6156B}"/>
                  </a:ext>
                </a:extLst>
              </p:cNvPr>
              <p:cNvSpPr/>
              <p:nvPr/>
            </p:nvSpPr>
            <p:spPr>
              <a:xfrm>
                <a:off x="7704473" y="2443557"/>
                <a:ext cx="231705"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0" name="Rectangle 9">
                <a:extLst>
                  <a:ext uri="{FF2B5EF4-FFF2-40B4-BE49-F238E27FC236}">
                    <a16:creationId xmlns:a16="http://schemas.microsoft.com/office/drawing/2014/main" id="{2CF86C1F-2A4A-446E-8678-FAD28A4F1EC6}"/>
                  </a:ext>
                </a:extLst>
              </p:cNvPr>
              <p:cNvSpPr/>
              <p:nvPr/>
            </p:nvSpPr>
            <p:spPr>
              <a:xfrm>
                <a:off x="7363228" y="2666885"/>
                <a:ext cx="569378" cy="190901"/>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1" name="Freeform 14">
                <a:extLst>
                  <a:ext uri="{FF2B5EF4-FFF2-40B4-BE49-F238E27FC236}">
                    <a16:creationId xmlns:a16="http://schemas.microsoft.com/office/drawing/2014/main" id="{A3FF24C1-A05C-4FF1-AFF5-58AF4D78F78E}"/>
                  </a:ext>
                </a:extLst>
              </p:cNvPr>
              <p:cNvSpPr>
                <a:spLocks/>
              </p:cNvSpPr>
              <p:nvPr/>
            </p:nvSpPr>
            <p:spPr bwMode="auto">
              <a:xfrm>
                <a:off x="7359649" y="2692532"/>
                <a:ext cx="570526" cy="146359"/>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pPr defTabSz="342900">
                  <a:defRPr/>
                </a:pPr>
                <a:endParaRPr lang="en-US" sz="1799" dirty="0">
                  <a:solidFill>
                    <a:srgbClr val="474746"/>
                  </a:solidFill>
                  <a:latin typeface="Arial"/>
                </a:endParaRPr>
              </a:p>
            </p:txBody>
          </p:sp>
          <p:grpSp>
            <p:nvGrpSpPr>
              <p:cNvPr id="12" name="Group 42">
                <a:extLst>
                  <a:ext uri="{FF2B5EF4-FFF2-40B4-BE49-F238E27FC236}">
                    <a16:creationId xmlns:a16="http://schemas.microsoft.com/office/drawing/2014/main" id="{BEC28B59-0A10-4F0F-9A15-9DCBB774B7FA}"/>
                  </a:ext>
                </a:extLst>
              </p:cNvPr>
              <p:cNvGrpSpPr>
                <a:grpSpLocks noChangeAspect="1"/>
              </p:cNvGrpSpPr>
              <p:nvPr/>
            </p:nvGrpSpPr>
            <p:grpSpPr bwMode="auto">
              <a:xfrm>
                <a:off x="7445553" y="2466987"/>
                <a:ext cx="134948" cy="131804"/>
                <a:chOff x="1786" y="551"/>
                <a:chExt cx="2189" cy="2138"/>
              </a:xfrm>
              <a:solidFill>
                <a:schemeClr val="accent1">
                  <a:lumMod val="20000"/>
                  <a:lumOff val="80000"/>
                </a:schemeClr>
              </a:solidFill>
            </p:grpSpPr>
            <p:sp>
              <p:nvSpPr>
                <p:cNvPr id="18" name="Freeform 43">
                  <a:extLst>
                    <a:ext uri="{FF2B5EF4-FFF2-40B4-BE49-F238E27FC236}">
                      <a16:creationId xmlns:a16="http://schemas.microsoft.com/office/drawing/2014/main" id="{32C19EF2-7248-4BE6-BA54-EAF7D85F72E0}"/>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9" name="Freeform 44">
                  <a:extLst>
                    <a:ext uri="{FF2B5EF4-FFF2-40B4-BE49-F238E27FC236}">
                      <a16:creationId xmlns:a16="http://schemas.microsoft.com/office/drawing/2014/main" id="{9ACE7233-AB93-46D9-A7F5-78978CBC70C0}"/>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nvGrpSpPr>
              <p:cNvPr id="13" name="Group 47">
                <a:extLst>
                  <a:ext uri="{FF2B5EF4-FFF2-40B4-BE49-F238E27FC236}">
                    <a16:creationId xmlns:a16="http://schemas.microsoft.com/office/drawing/2014/main" id="{069761D1-1466-411B-B81F-1AAB56ECD57A}"/>
                  </a:ext>
                </a:extLst>
              </p:cNvPr>
              <p:cNvGrpSpPr>
                <a:grpSpLocks noChangeAspect="1"/>
              </p:cNvGrpSpPr>
              <p:nvPr/>
            </p:nvGrpSpPr>
            <p:grpSpPr bwMode="auto">
              <a:xfrm>
                <a:off x="7733189" y="2477069"/>
                <a:ext cx="168752" cy="122767"/>
                <a:chOff x="1828" y="1064"/>
                <a:chExt cx="2066" cy="1503"/>
              </a:xfrm>
              <a:solidFill>
                <a:schemeClr val="accent1">
                  <a:lumMod val="20000"/>
                  <a:lumOff val="80000"/>
                </a:schemeClr>
              </a:solidFill>
            </p:grpSpPr>
            <p:sp>
              <p:nvSpPr>
                <p:cNvPr id="14" name="Rectangle 48">
                  <a:extLst>
                    <a:ext uri="{FF2B5EF4-FFF2-40B4-BE49-F238E27FC236}">
                      <a16:creationId xmlns:a16="http://schemas.microsoft.com/office/drawing/2014/main" id="{09A4B560-2912-4F87-8CAC-B8A042CDF4FF}"/>
                    </a:ext>
                  </a:extLst>
                </p:cNvPr>
                <p:cNvSpPr>
                  <a:spLocks noChangeArrowheads="1"/>
                </p:cNvSpPr>
                <p:nvPr/>
              </p:nvSpPr>
              <p:spPr bwMode="auto">
                <a:xfrm>
                  <a:off x="1828" y="2003"/>
                  <a:ext cx="376" cy="564"/>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5" name="Rectangle 49">
                  <a:extLst>
                    <a:ext uri="{FF2B5EF4-FFF2-40B4-BE49-F238E27FC236}">
                      <a16:creationId xmlns:a16="http://schemas.microsoft.com/office/drawing/2014/main" id="{E3E8357E-7C40-44B7-AB86-0903CEA6EE15}"/>
                    </a:ext>
                  </a:extLst>
                </p:cNvPr>
                <p:cNvSpPr>
                  <a:spLocks noChangeArrowheads="1"/>
                </p:cNvSpPr>
                <p:nvPr/>
              </p:nvSpPr>
              <p:spPr bwMode="auto">
                <a:xfrm>
                  <a:off x="2391" y="1252"/>
                  <a:ext cx="376" cy="1315"/>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6" name="Rectangle 50">
                  <a:extLst>
                    <a:ext uri="{FF2B5EF4-FFF2-40B4-BE49-F238E27FC236}">
                      <a16:creationId xmlns:a16="http://schemas.microsoft.com/office/drawing/2014/main" id="{6CC94246-578B-45F4-8ABF-6A080BD8127F}"/>
                    </a:ext>
                  </a:extLst>
                </p:cNvPr>
                <p:cNvSpPr>
                  <a:spLocks noChangeArrowheads="1"/>
                </p:cNvSpPr>
                <p:nvPr/>
              </p:nvSpPr>
              <p:spPr bwMode="auto">
                <a:xfrm>
                  <a:off x="2955" y="1628"/>
                  <a:ext cx="376" cy="939"/>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7" name="Rectangle 51">
                  <a:extLst>
                    <a:ext uri="{FF2B5EF4-FFF2-40B4-BE49-F238E27FC236}">
                      <a16:creationId xmlns:a16="http://schemas.microsoft.com/office/drawing/2014/main" id="{AF13F35D-0039-45DF-AF55-0CB967877146}"/>
                    </a:ext>
                  </a:extLst>
                </p:cNvPr>
                <p:cNvSpPr>
                  <a:spLocks noChangeArrowheads="1"/>
                </p:cNvSpPr>
                <p:nvPr/>
              </p:nvSpPr>
              <p:spPr bwMode="auto">
                <a:xfrm>
                  <a:off x="3518" y="1064"/>
                  <a:ext cx="376" cy="1503"/>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grpSp>
      <p:pic>
        <p:nvPicPr>
          <p:cNvPr id="22" name="Picture 21">
            <a:extLst>
              <a:ext uri="{FF2B5EF4-FFF2-40B4-BE49-F238E27FC236}">
                <a16:creationId xmlns:a16="http://schemas.microsoft.com/office/drawing/2014/main" id="{6AE8FCEA-C8D6-499D-AE68-2664C17654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0804" y="1696346"/>
            <a:ext cx="1557043" cy="1750807"/>
          </a:xfrm>
          <a:prstGeom prst="rect">
            <a:avLst/>
          </a:prstGeom>
        </p:spPr>
      </p:pic>
    </p:spTree>
    <p:extLst>
      <p:ext uri="{BB962C8B-B14F-4D97-AF65-F5344CB8AC3E}">
        <p14:creationId xmlns:p14="http://schemas.microsoft.com/office/powerpoint/2010/main" val="285920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a:xfrm>
            <a:off x="352323" y="347868"/>
            <a:ext cx="8449056" cy="469830"/>
          </a:xfrm>
        </p:spPr>
        <p:txBody>
          <a:bodyPr/>
          <a:lstStyle/>
          <a:p>
            <a:r>
              <a:rPr lang="en-US" dirty="0"/>
              <a:t>INTRODUCING FARGATE!</a:t>
            </a:r>
          </a:p>
        </p:txBody>
      </p:sp>
    </p:spTree>
    <p:extLst>
      <p:ext uri="{BB962C8B-B14F-4D97-AF65-F5344CB8AC3E}">
        <p14:creationId xmlns:p14="http://schemas.microsoft.com/office/powerpoint/2010/main" val="229341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23" y="347868"/>
            <a:ext cx="8543102" cy="469830"/>
          </a:xfrm>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accent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27454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5256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037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Slide showing different AWS Compute options</a:t>
            </a:r>
          </a:p>
        </p:txBody>
      </p:sp>
    </p:spTree>
    <p:extLst>
      <p:ext uri="{BB962C8B-B14F-4D97-AF65-F5344CB8AC3E}">
        <p14:creationId xmlns:p14="http://schemas.microsoft.com/office/powerpoint/2010/main" val="139930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88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87011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a:xfrm>
            <a:off x="352323" y="347868"/>
            <a:ext cx="8669104" cy="469830"/>
          </a:xfrm>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30639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303242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27542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39985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5" name="Content Placeholder 1"/>
          <p:cNvSpPr>
            <a:spLocks noGrp="1"/>
          </p:cNvSpPr>
          <p:nvPr>
            <p:ph sz="quarter" idx="10"/>
          </p:nvPr>
        </p:nvSpPr>
        <p:spPr>
          <a:xfrm>
            <a:off x="284295" y="3338461"/>
            <a:ext cx="2950352" cy="811273"/>
          </a:xfrm>
        </p:spPr>
        <p:txBody>
          <a:bodyPr/>
          <a:lstStyle/>
          <a:p>
            <a:pPr algn="ctr"/>
            <a:r>
              <a:rPr lang="en-US" dirty="0">
                <a:latin typeface="Amazon Ember"/>
              </a:rPr>
              <a:t>Define application containers: Image URL, CPU &amp; Memory requirements, etc.</a:t>
            </a:r>
          </a:p>
          <a:p>
            <a:endParaRPr lang="en-US"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2870219"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mazon Ember"/>
              </a:rPr>
              <a:t>Infrastructure Isolation boundary</a:t>
            </a:r>
          </a:p>
          <a:p>
            <a:pPr marL="285750" indent="-285750">
              <a:buFont typeface="Arial" panose="020B0604020202020204" pitchFamily="34" charset="0"/>
              <a:buChar char="•"/>
            </a:pPr>
            <a:r>
              <a:rPr lang="en-US" dirty="0">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latin typeface="Amazon Ember"/>
              </a:rPr>
              <a:t>A running instantiation of a task definition</a:t>
            </a:r>
          </a:p>
          <a:p>
            <a:pPr marL="171450" indent="-171450">
              <a:buFont typeface="Arial" panose="020B0604020202020204" pitchFamily="34" charset="0"/>
              <a:buChar char="•"/>
            </a:pPr>
            <a:r>
              <a:rPr lang="en-US" dirty="0">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mazon Ember"/>
              </a:rPr>
              <a:t>Maintain n running copies</a:t>
            </a:r>
          </a:p>
          <a:p>
            <a:pPr marL="285750" indent="-285750">
              <a:buFont typeface="Arial" panose="020B0604020202020204" pitchFamily="34" charset="0"/>
              <a:buChar char="•"/>
            </a:pPr>
            <a:r>
              <a:rPr lang="en-US" dirty="0">
                <a:latin typeface="Amazon Ember"/>
              </a:rPr>
              <a:t>Integrated with ELB</a:t>
            </a:r>
          </a:p>
          <a:p>
            <a:pPr marL="285750" indent="-285750">
              <a:buFont typeface="Arial" panose="020B0604020202020204" pitchFamily="34" charset="0"/>
              <a:buChar char="•"/>
            </a:pPr>
            <a:r>
              <a:rPr lang="en-US" dirty="0">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
        <p:nvSpPr>
          <p:cNvPr id="34" name="Title 1"/>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r>
              <a:rPr lang="en-US" dirty="0">
                <a:latin typeface="Amazon Ember"/>
              </a:rPr>
              <a:t>ECS CONSTRUCTS</a:t>
            </a:r>
          </a:p>
        </p:txBody>
      </p:sp>
    </p:spTree>
    <p:extLst>
      <p:ext uri="{BB962C8B-B14F-4D97-AF65-F5344CB8AC3E}">
        <p14:creationId xmlns:p14="http://schemas.microsoft.com/office/powerpoint/2010/main" val="176652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5579" y="1480577"/>
            <a:ext cx="3364706" cy="2578008"/>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90379" y="299744"/>
            <a:ext cx="8449056" cy="469830"/>
          </a:xfrm>
        </p:spPr>
        <p:txBody>
          <a:bodyPr/>
          <a:lstStyle/>
          <a:p>
            <a:r>
              <a:rPr lang="en-US" dirty="0"/>
              <a:t>TASK DEFINITION</a:t>
            </a:r>
          </a:p>
        </p:txBody>
      </p:sp>
      <p:sp>
        <p:nvSpPr>
          <p:cNvPr id="4" name="Content Placeholder 1"/>
          <p:cNvSpPr>
            <a:spLocks noGrp="1"/>
          </p:cNvSpPr>
          <p:nvPr>
            <p:ph sz="quarter" idx="10"/>
          </p:nvPr>
        </p:nvSpPr>
        <p:spPr>
          <a:xfrm>
            <a:off x="487743" y="1675984"/>
            <a:ext cx="3405616" cy="2278073"/>
          </a:xfrm>
        </p:spPr>
        <p:txBody>
          <a:bodyPr/>
          <a:lstStyle/>
          <a:p>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"family": “</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r>
              <a:rPr lang="en-US" sz="900" b="1" dirty="0" err="1">
                <a:solidFill>
                  <a:schemeClr val="accent2"/>
                </a:solidFill>
                <a:latin typeface="Lucida Console" panose="020B0609040504020204" pitchFamily="49" charset="0"/>
              </a:rPr>
              <a:t>containerDefinitions</a:t>
            </a:r>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-frontend",</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fe</a:t>
            </a:r>
            <a:r>
              <a:rPr lang="en-US" sz="6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scorekeep-api</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api</a:t>
            </a:r>
            <a:r>
              <a:rPr lang="en-US" sz="600" b="1" dirty="0">
                <a:solidFill>
                  <a:schemeClr val="accent2"/>
                </a:solidFill>
                <a:latin typeface="Lucida Console" panose="020B0609040504020204" pitchFamily="49" charset="0"/>
              </a:rPr>
              <a:t>"</a:t>
            </a:r>
            <a:endParaRPr lang="en-US" sz="900" b="1" dirty="0">
              <a:solidFill>
                <a:schemeClr val="accent2"/>
              </a:solidFill>
              <a:latin typeface="Lucida Console" panose="020B0609040504020204" pitchFamily="49" charset="0"/>
            </a:endParaRPr>
          </a:p>
          <a:p>
            <a:r>
              <a:rPr lang="en-US" sz="900" b="1" dirty="0">
                <a:solidFill>
                  <a:schemeClr val="accent2"/>
                </a:solidFill>
                <a:latin typeface="Lucida Console" panose="020B0609040504020204" pitchFamily="49" charset="0"/>
              </a:rPr>
              <a:t>    }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Immutable, versioned document</a:t>
            </a:r>
          </a:p>
          <a:p>
            <a:endParaRPr lang="en-US" dirty="0"/>
          </a:p>
          <a:p>
            <a:r>
              <a:rPr lang="en-US" dirty="0"/>
              <a:t>Identified by </a:t>
            </a:r>
            <a:r>
              <a:rPr lang="en-US" dirty="0" err="1"/>
              <a:t>family:version</a:t>
            </a:r>
            <a:endParaRPr lang="en-US" dirty="0"/>
          </a:p>
          <a:p>
            <a:endParaRPr lang="en-US" dirty="0"/>
          </a:p>
          <a:p>
            <a:r>
              <a:rPr lang="en-US" dirty="0"/>
              <a:t>Contains a list of up to 10 container definitions</a:t>
            </a:r>
          </a:p>
          <a:p>
            <a:endParaRPr lang="en-US" dirty="0"/>
          </a:p>
          <a:p>
            <a:r>
              <a:rPr lang="en-US" dirty="0"/>
              <a:t>All containers are co-located on the same host</a:t>
            </a:r>
          </a:p>
          <a:p>
            <a:endParaRPr lang="en-US" dirty="0"/>
          </a:p>
          <a:p>
            <a:r>
              <a:rPr lang="en-US" dirty="0"/>
              <a:t>Each container definition has:</a:t>
            </a:r>
          </a:p>
          <a:p>
            <a:pPr marL="1028700" lvl="1">
              <a:buFont typeface="Arial" panose="020B0604020202020204" pitchFamily="34" charset="0"/>
              <a:buChar char="•"/>
            </a:pPr>
            <a:r>
              <a:rPr lang="en-US" dirty="0"/>
              <a:t>A name</a:t>
            </a:r>
          </a:p>
          <a:p>
            <a:pPr marL="1028700" lvl="1">
              <a:buFont typeface="Arial" panose="020B0604020202020204" pitchFamily="34" charset="0"/>
              <a:buChar char="•"/>
            </a:pPr>
            <a:r>
              <a:rPr lang="en-US" dirty="0"/>
              <a:t>Image URL (Amazon ECR or Public Images)</a:t>
            </a:r>
          </a:p>
          <a:p>
            <a:pPr marL="1028700" lvl="1">
              <a:buFont typeface="Arial" panose="020B0604020202020204" pitchFamily="34" charset="0"/>
              <a:buChar char="•"/>
            </a:pPr>
            <a:r>
              <a:rPr lang="en-US" dirty="0"/>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Task Definition Snippet</a:t>
            </a:r>
          </a:p>
        </p:txBody>
      </p:sp>
    </p:spTree>
    <p:extLst>
      <p:ext uri="{BB962C8B-B14F-4D97-AF65-F5344CB8AC3E}">
        <p14:creationId xmlns:p14="http://schemas.microsoft.com/office/powerpoint/2010/main" val="7080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and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latin typeface="Amazon Ember" panose="020B0603020204020204" pitchFamily="34" charset="0"/>
                <a:ea typeface="Amazon Ember" panose="020B0603020204020204" pitchFamily="34" charset="0"/>
                <a:cs typeface="Amazon Ember" panose="020B0603020204020204" pitchFamily="34" charset="0"/>
              </a:rPr>
            </a:b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8948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QA CLUSTER</a:t>
            </a:r>
          </a:p>
        </p:txBody>
      </p:sp>
    </p:spTree>
    <p:extLst>
      <p:ext uri="{BB962C8B-B14F-4D97-AF65-F5344CB8AC3E}">
        <p14:creationId xmlns:p14="http://schemas.microsoft.com/office/powerpoint/2010/main" val="202331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Webapp</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Browser</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28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DIMENSIONS</a:t>
            </a:r>
          </a:p>
        </p:txBody>
      </p:sp>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sz="quarter" idx="10"/>
          </p:nvPr>
        </p:nvSpPr>
        <p:spPr>
          <a:xfrm>
            <a:off x="5355845" y="1475912"/>
            <a:ext cx="357225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latin typeface="Amazon Ember" panose="020B0603020204020204" pitchFamily="34" charset="0"/>
                <a:ea typeface="Amazon Ember" panose="020B0603020204020204" pitchFamily="34" charset="0"/>
                <a:cs typeface="Amazon Ember" panose="020B0603020204020204" pitchFamily="34" charset="0"/>
              </a:rPr>
              <a:t>billing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21725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10"/>
          </p:nvPr>
        </p:nvSpPr>
        <p:spPr>
          <a:xfrm>
            <a:off x="1658257" y="978195"/>
            <a:ext cx="4875785" cy="901405"/>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no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04334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FEE49C26-2555-4865-A61A-61CAF83DD5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88099"/>
          <a:stretch/>
        </p:blipFill>
        <p:spPr>
          <a:xfrm>
            <a:off x="0" y="4531360"/>
            <a:ext cx="9144000" cy="61214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820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73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2B2CA2-A3D3-402F-8FB6-9C500DC07975}"/>
              </a:ext>
            </a:extLst>
          </p:cNvPr>
          <p:cNvSpPr txBox="1">
            <a:spLocks/>
          </p:cNvSpPr>
          <p:nvPr/>
        </p:nvSpPr>
        <p:spPr>
          <a:xfrm>
            <a:off x="228600" y="1123950"/>
            <a:ext cx="8449056" cy="533400"/>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spc="300" dirty="0">
              <a:latin typeface="Amazon Ember Light" charset="0"/>
              <a:ea typeface="Amazon Ember Light" charset="0"/>
              <a:cs typeface="Amazon Ember Light" charset="0"/>
            </a:endParaRPr>
          </a:p>
        </p:txBody>
      </p:sp>
      <p:pic>
        <p:nvPicPr>
          <p:cNvPr id="4" name="Picture 3"/>
          <p:cNvPicPr>
            <a:picLocks noChangeAspect="1"/>
          </p:cNvPicPr>
          <p:nvPr/>
        </p:nvPicPr>
        <p:blipFill>
          <a:blip r:embed="rId3"/>
          <a:stretch>
            <a:fillRect/>
          </a:stretch>
        </p:blipFill>
        <p:spPr>
          <a:xfrm>
            <a:off x="685800" y="1765300"/>
            <a:ext cx="7772400" cy="1612900"/>
          </a:xfrm>
          <a:prstGeom prst="rect">
            <a:avLst/>
          </a:prstGeom>
        </p:spPr>
      </p:pic>
    </p:spTree>
    <p:extLst>
      <p:ext uri="{BB962C8B-B14F-4D97-AF65-F5344CB8AC3E}">
        <p14:creationId xmlns:p14="http://schemas.microsoft.com/office/powerpoint/2010/main" val="59944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68C1F8-4BB6-0E49-8C23-E3A31ACD7129}"/>
              </a:ext>
            </a:extLst>
          </p:cNvPr>
          <p:cNvSpPr>
            <a:spLocks noGrp="1"/>
          </p:cNvSpPr>
          <p:nvPr>
            <p:ph sz="quarter" idx="10"/>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quarter" idx="11"/>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Tree>
    <p:extLst>
      <p:ext uri="{BB962C8B-B14F-4D97-AF65-F5344CB8AC3E}">
        <p14:creationId xmlns:p14="http://schemas.microsoft.com/office/powerpoint/2010/main" val="135723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sz="quarter" idx="10"/>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55693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3EB8065-1AF2-1D42-8DEA-601AAABB5115}"/>
              </a:ext>
            </a:extLst>
          </p:cNvPr>
          <p:cNvSpPr>
            <a:spLocks noGrp="1"/>
          </p:cNvSpPr>
          <p:nvPr>
            <p:ph sz="quarter" idx="10"/>
          </p:nvPr>
        </p:nvSpPr>
        <p:spPr/>
        <p:txBody>
          <a:bodyPr/>
          <a:lstStyle/>
          <a:p>
            <a:r>
              <a:rPr lang="en-US" sz="1600" dirty="0"/>
              <a:t>Leverage Java EE expertise</a:t>
            </a:r>
          </a:p>
          <a:p>
            <a:r>
              <a:rPr lang="en-US" sz="1600" dirty="0"/>
              <a:t>Open standard</a:t>
            </a:r>
          </a:p>
          <a:p>
            <a:r>
              <a:rPr lang="en-US" sz="1600" dirty="0"/>
              <a:t>Microservices focus</a:t>
            </a:r>
          </a:p>
          <a:p>
            <a:r>
              <a:rPr lang="en-US" sz="1600" dirty="0"/>
              <a:t>Super Lightweight</a:t>
            </a:r>
          </a:p>
          <a:p>
            <a:r>
              <a:rPr lang="en-US" sz="1600" dirty="0"/>
              <a:t>Uber-jar and WAR support</a:t>
            </a:r>
          </a:p>
        </p:txBody>
      </p:sp>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latin typeface="Courier" pitchFamily="2" charset="0"/>
              </a:rPr>
              <a:t>java -jar </a:t>
            </a:r>
            <a:r>
              <a:rPr lang="en-US" dirty="0" err="1">
                <a:latin typeface="Courier" pitchFamily="2" charset="0"/>
              </a:rPr>
              <a:t>my_microservice.jar</a:t>
            </a:r>
            <a:endParaRPr lang="en-US" dirty="0">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26505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BBB2F-9698-DE46-B0D3-2D69CF99B42D}"/>
              </a:ext>
            </a:extLst>
          </p:cNvPr>
          <p:cNvSpPr>
            <a:spLocks noGrp="1"/>
          </p:cNvSpPr>
          <p:nvPr>
            <p:ph sz="quarter" idx="10"/>
          </p:nvPr>
        </p:nvSpPr>
        <p:spPr/>
        <p:txBody>
          <a:bodyPr/>
          <a:lstStyle/>
          <a:p>
            <a:pPr marL="285750" indent="-285750">
              <a:buFont typeface="Arial" panose="020B0604020202020204" pitchFamily="34" charset="0"/>
              <a:buChar char="•"/>
            </a:pPr>
            <a:r>
              <a:rPr lang="en-US" sz="1600" dirty="0"/>
              <a:t>Define a set of Maven dependencies (</a:t>
            </a:r>
            <a:r>
              <a:rPr lang="en-US" sz="1600" dirty="0" err="1"/>
              <a:t>swarm.hollow</a:t>
            </a:r>
            <a:r>
              <a:rPr lang="en-US" sz="1600" dirty="0"/>
              <a:t>=true) …</a:t>
            </a:r>
          </a:p>
          <a:p>
            <a:pPr marL="285750" indent="-285750">
              <a:buFont typeface="Arial" panose="020B0604020202020204" pitchFamily="34" charset="0"/>
              <a:buChar char="•"/>
            </a:pPr>
            <a:r>
              <a:rPr lang="en-US" sz="1600" dirty="0"/>
              <a:t>… Without the application .war file</a:t>
            </a:r>
          </a:p>
          <a:p>
            <a:pPr marL="285750" indent="-285750">
              <a:buFont typeface="Arial" panose="020B0604020202020204" pitchFamily="34" charset="0"/>
              <a:buChar char="•"/>
            </a:pPr>
            <a:r>
              <a:rPr lang="en-US" sz="1600" dirty="0"/>
              <a:t>Package them into an </a:t>
            </a:r>
            <a:r>
              <a:rPr lang="en-US" sz="1600" dirty="0" err="1"/>
              <a:t>uber</a:t>
            </a:r>
            <a:r>
              <a:rPr lang="en-US" sz="1600" dirty="0"/>
              <a:t> jar</a:t>
            </a:r>
          </a:p>
          <a:p>
            <a:pPr marL="285750" indent="-285750">
              <a:buFont typeface="Arial" panose="020B0604020202020204" pitchFamily="34" charset="0"/>
              <a:buChar char="•"/>
            </a:pPr>
            <a:r>
              <a:rPr lang="en-US" sz="1600" dirty="0"/>
              <a:t>Pass in the WAR on CLI</a:t>
            </a:r>
          </a:p>
          <a:p>
            <a:pPr marL="285750" indent="-285750">
              <a:buFont typeface="Arial" panose="020B0604020202020204" pitchFamily="34" charset="0"/>
              <a:buChar char="•"/>
            </a:pPr>
            <a:r>
              <a:rPr lang="en-US" sz="1600" dirty="0"/>
              <a:t>Benefits</a:t>
            </a:r>
          </a:p>
          <a:p>
            <a:pPr marL="285750">
              <a:buFont typeface="Arial" panose="020B0604020202020204" pitchFamily="34" charset="0"/>
              <a:buChar char="•"/>
            </a:pPr>
            <a:r>
              <a:rPr lang="en-US" sz="1600" dirty="0"/>
              <a:t>Enforcing corporate standards</a:t>
            </a:r>
          </a:p>
          <a:p>
            <a:pPr marL="285750">
              <a:buFont typeface="Arial" panose="020B0604020202020204" pitchFamily="34" charset="0"/>
              <a:buChar char="•"/>
            </a:pPr>
            <a:r>
              <a:rPr lang="en-US" sz="1600" dirty="0"/>
              <a:t>Ideal for containerization</a:t>
            </a:r>
          </a:p>
        </p:txBody>
      </p:sp>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5" name="Rectangle 4">
            <a:extLst>
              <a:ext uri="{FF2B5EF4-FFF2-40B4-BE49-F238E27FC236}">
                <a16:creationId xmlns:a16="http://schemas.microsoft.com/office/drawing/2014/main" id="{E64EA0BA-B688-B342-9D79-D273E05EE901}"/>
              </a:ext>
            </a:extLst>
          </p:cNvPr>
          <p:cNvSpPr/>
          <p:nvPr/>
        </p:nvSpPr>
        <p:spPr>
          <a:xfrm>
            <a:off x="5385917" y="3587261"/>
            <a:ext cx="2833635" cy="522514"/>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385917" y="2955889"/>
            <a:ext cx="2833635" cy="522514"/>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385916" y="2324517"/>
            <a:ext cx="2833635" cy="522514"/>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385915" y="1699863"/>
            <a:ext cx="2833635" cy="522514"/>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385914" y="1061773"/>
            <a:ext cx="2833635" cy="52251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application.war</a:t>
            </a:r>
            <a:endParaRPr lang="en-US" dirty="0">
              <a:solidFill>
                <a:schemeClr val="bg1">
                  <a:lumMod val="50000"/>
                </a:schemeClr>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latin typeface="Courier" pitchFamily="2" charset="0"/>
              </a:rPr>
              <a:t>java -jar </a:t>
            </a:r>
            <a:r>
              <a:rPr lang="en-US" dirty="0" err="1">
                <a:latin typeface="Courier" pitchFamily="2" charset="0"/>
              </a:rPr>
              <a:t>custom_runtime.jar</a:t>
            </a:r>
            <a:r>
              <a:rPr lang="en-US" dirty="0">
                <a:latin typeface="Courier" pitchFamily="2" charset="0"/>
              </a:rPr>
              <a:t> </a:t>
            </a:r>
            <a:r>
              <a:rPr lang="en-US" dirty="0" err="1">
                <a:latin typeface="Courier" pitchFamily="2" charset="0"/>
              </a:rPr>
              <a:t>myapp.war</a:t>
            </a:r>
            <a:endParaRPr lang="en-US" dirty="0">
              <a:latin typeface="Courier" pitchFamily="2" charset="0"/>
            </a:endParaRPr>
          </a:p>
        </p:txBody>
      </p:sp>
    </p:spTree>
    <p:extLst>
      <p:ext uri="{BB962C8B-B14F-4D97-AF65-F5344CB8AC3E}">
        <p14:creationId xmlns:p14="http://schemas.microsoft.com/office/powerpoint/2010/main" val="419210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8197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194612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B10F152F8E054195D68052C1DC3FC4" ma:contentTypeVersion="0" ma:contentTypeDescription="Create a new document." ma:contentTypeScope="" ma:versionID="8de4abce6fe527fda28264e4e11e3f9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A9D5F5-75A3-4C83-93F5-78FE2C36B47E}">
  <ds:schemaRefs>
    <ds:schemaRef ds:uri="http://schemas.microsoft.com/office/2006/metadata/properties"/>
    <ds:schemaRef ds:uri="http://schemas.openxmlformats.org/package/2006/metadata/core-properties"/>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213CDF33-67E4-481F-A1D9-707C645FB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647542F-25D4-4DF0-BCDE-58F27BECD9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44012</TotalTime>
  <Words>3477</Words>
  <Application>Microsoft Macintosh PowerPoint</Application>
  <PresentationFormat>On-screen Show (16:9)</PresentationFormat>
  <Paragraphs>426</Paragraphs>
  <Slides>34</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Amazon Ember</vt:lpstr>
      <vt:lpstr>Amazon Ember Light</vt:lpstr>
      <vt:lpstr>Arial</vt:lpstr>
      <vt:lpstr>Avenir Book</vt:lpstr>
      <vt:lpstr>Calibri</vt:lpstr>
      <vt:lpstr>Consolas</vt:lpstr>
      <vt:lpstr>Courier</vt:lpstr>
      <vt:lpstr>Helvetica</vt:lpstr>
      <vt:lpstr>Helvetica Neue</vt:lpstr>
      <vt:lpstr>Lucida Console</vt:lpstr>
      <vt:lpstr>Mangal</vt:lpstr>
      <vt:lpstr>Roboto Condensed</vt:lpstr>
      <vt:lpstr>Roboto Condensed Light</vt:lpstr>
      <vt:lpstr>Verdana</vt:lpstr>
      <vt:lpstr>DeckTemplate-AWS-ReInvent-Orange</vt:lpstr>
      <vt:lpstr>PowerPoint Presentation</vt:lpstr>
      <vt:lpstr>Slide showing different AWS Compute options</vt:lpstr>
      <vt:lpstr>A Typical Application with Microservices</vt:lpstr>
      <vt:lpstr>Application Concerns</vt:lpstr>
      <vt:lpstr>Eclipse Microprofile</vt:lpstr>
      <vt:lpstr>WildFly Swarm</vt:lpstr>
      <vt:lpstr>Hollow Jars – Customize your app server</vt:lpstr>
      <vt:lpstr>PowerPoint Presentation</vt:lpstr>
      <vt:lpstr>DAY ONE!</vt:lpstr>
      <vt:lpstr>BUILDING AN ECOSYSTEM</vt:lpstr>
      <vt:lpstr>WHY DO WE LOVE CONTAINERS?</vt:lpstr>
      <vt:lpstr>HELPING CUSTOMERS SCALE CONTAINERS</vt:lpstr>
      <vt:lpstr>PRODUCTION WORKLOADS ON AWS</vt:lpstr>
      <vt:lpstr>CUSTOMERS ARE OUR KEY!</vt:lpstr>
      <vt:lpstr>ENABLE FOCUS ON APPLICATIONS</vt:lpstr>
      <vt:lpstr>INTRODUCING FARGATE!</vt:lpstr>
      <vt:lpstr>CHANGING COMPUTE CONSUMPTION MODEL</vt:lpstr>
      <vt:lpstr>PRODUCTION WORKLOADS ON AWS</vt:lpstr>
      <vt:lpstr>EKS SUPPORT FOR FARGATE IN 2018 </vt:lpstr>
      <vt:lpstr>RUNNING CONTAINER </vt:lpstr>
      <vt:lpstr>RUNNING CONTAINERS </vt:lpstr>
      <vt:lpstr>RUNNING CONTAINERS AT SCALE WITH ECS </vt:lpstr>
      <vt:lpstr>PowerPoint Presentation</vt:lpstr>
      <vt:lpstr>PowerPoint Presentation</vt:lpstr>
      <vt:lpstr>RUNNING FARGATE CONTAINERS WITH ECS</vt:lpstr>
      <vt:lpstr>PowerPoint Presentation</vt:lpstr>
      <vt:lpstr>TASK DEFINITION</vt:lpstr>
      <vt:lpstr>RUNNING FARGATE CONTAINERS WITH ECS</vt:lpstr>
      <vt:lpstr>CLUSTER LEVEL ISOLATION</vt:lpstr>
      <vt:lpstr>PRICING DIMENSIONS</vt:lpstr>
      <vt:lpstr>TASK CPU &amp; MEMORY CONFIGURATIONS</vt:lpstr>
      <vt:lpstr>PowerPoint Presentation</vt:lpstr>
      <vt:lpstr>PowerPoint Presentation</vt:lpstr>
      <vt:lpstr>PowerPoint Presentation</vt:lpstr>
    </vt:vector>
  </TitlesOfParts>
  <Company>Amazon.com</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Morgan</dc:creator>
  <cp:lastModifiedBy>Microsoft Office User</cp:lastModifiedBy>
  <cp:revision>1140</cp:revision>
  <cp:lastPrinted>2017-11-26T06:52:40Z</cp:lastPrinted>
  <dcterms:created xsi:type="dcterms:W3CDTF">2012-05-17T23:32:41Z</dcterms:created>
  <dcterms:modified xsi:type="dcterms:W3CDTF">2018-03-10T19:05:28Z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0x010100ECB10F152F8E054195D68052C1DC3FC4</vt:lpwstr>
  </property>
</Properties>
</file>